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m4a" ContentType="audio/mp4"/>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8" r:id="rId5"/>
  </p:sldMasterIdLst>
  <p:notesMasterIdLst>
    <p:notesMasterId r:id="rId70"/>
  </p:notesMasterIdLst>
  <p:sldIdLst>
    <p:sldId id="322" r:id="rId6"/>
    <p:sldId id="399" r:id="rId7"/>
    <p:sldId id="391" r:id="rId8"/>
    <p:sldId id="325" r:id="rId9"/>
    <p:sldId id="324" r:id="rId10"/>
    <p:sldId id="331" r:id="rId11"/>
    <p:sldId id="326" r:id="rId12"/>
    <p:sldId id="396" r:id="rId13"/>
    <p:sldId id="397" r:id="rId14"/>
    <p:sldId id="335" r:id="rId15"/>
    <p:sldId id="392" r:id="rId16"/>
    <p:sldId id="402" r:id="rId17"/>
    <p:sldId id="328" r:id="rId18"/>
    <p:sldId id="333" r:id="rId19"/>
    <p:sldId id="395" r:id="rId20"/>
    <p:sldId id="393" r:id="rId21"/>
    <p:sldId id="394" r:id="rId22"/>
    <p:sldId id="336" r:id="rId23"/>
    <p:sldId id="337" r:id="rId24"/>
    <p:sldId id="400" r:id="rId25"/>
    <p:sldId id="404" r:id="rId26"/>
    <p:sldId id="340" r:id="rId27"/>
    <p:sldId id="341" r:id="rId28"/>
    <p:sldId id="401" r:id="rId29"/>
    <p:sldId id="398" r:id="rId30"/>
    <p:sldId id="403" r:id="rId31"/>
    <p:sldId id="406" r:id="rId32"/>
    <p:sldId id="407" r:id="rId33"/>
    <p:sldId id="408" r:id="rId34"/>
    <p:sldId id="409" r:id="rId35"/>
    <p:sldId id="410" r:id="rId36"/>
    <p:sldId id="411" r:id="rId37"/>
    <p:sldId id="412" r:id="rId38"/>
    <p:sldId id="413" r:id="rId39"/>
    <p:sldId id="414" r:id="rId40"/>
    <p:sldId id="415" r:id="rId41"/>
    <p:sldId id="416" r:id="rId42"/>
    <p:sldId id="417" r:id="rId43"/>
    <p:sldId id="418" r:id="rId44"/>
    <p:sldId id="419" r:id="rId45"/>
    <p:sldId id="420" r:id="rId46"/>
    <p:sldId id="421" r:id="rId47"/>
    <p:sldId id="422" r:id="rId48"/>
    <p:sldId id="423" r:id="rId49"/>
    <p:sldId id="359" r:id="rId50"/>
    <p:sldId id="360" r:id="rId51"/>
    <p:sldId id="361" r:id="rId52"/>
    <p:sldId id="373" r:id="rId53"/>
    <p:sldId id="374" r:id="rId54"/>
    <p:sldId id="375" r:id="rId55"/>
    <p:sldId id="376" r:id="rId56"/>
    <p:sldId id="377" r:id="rId57"/>
    <p:sldId id="378" r:id="rId58"/>
    <p:sldId id="379" r:id="rId59"/>
    <p:sldId id="380" r:id="rId60"/>
    <p:sldId id="382" r:id="rId61"/>
    <p:sldId id="381" r:id="rId62"/>
    <p:sldId id="383" r:id="rId63"/>
    <p:sldId id="384" r:id="rId64"/>
    <p:sldId id="385" r:id="rId65"/>
    <p:sldId id="386" r:id="rId66"/>
    <p:sldId id="387" r:id="rId67"/>
    <p:sldId id="388" r:id="rId68"/>
    <p:sldId id="346" r:id="rId69"/>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F772B958-85D2-4FF0-AD7F-7FA006EE1B6E}">
          <p14:sldIdLst>
            <p14:sldId id="322"/>
            <p14:sldId id="399"/>
            <p14:sldId id="391"/>
            <p14:sldId id="325"/>
            <p14:sldId id="324"/>
            <p14:sldId id="331"/>
            <p14:sldId id="326"/>
            <p14:sldId id="396"/>
            <p14:sldId id="397"/>
            <p14:sldId id="335"/>
            <p14:sldId id="392"/>
            <p14:sldId id="402"/>
            <p14:sldId id="328"/>
            <p14:sldId id="333"/>
            <p14:sldId id="395"/>
            <p14:sldId id="393"/>
            <p14:sldId id="394"/>
            <p14:sldId id="336"/>
            <p14:sldId id="337"/>
            <p14:sldId id="400"/>
            <p14:sldId id="404"/>
            <p14:sldId id="340"/>
            <p14:sldId id="341"/>
            <p14:sldId id="401"/>
            <p14:sldId id="398"/>
            <p14:sldId id="403"/>
          </p14:sldIdLst>
        </p14:section>
        <p14:section name="Demo Part 1" id="{323FDC61-4129-4744-8F86-692ED3D5AD75}">
          <p14:sldIdLst>
            <p14:sldId id="406"/>
            <p14:sldId id="407"/>
            <p14:sldId id="408"/>
            <p14:sldId id="409"/>
            <p14:sldId id="410"/>
            <p14:sldId id="411"/>
            <p14:sldId id="412"/>
            <p14:sldId id="413"/>
            <p14:sldId id="414"/>
            <p14:sldId id="415"/>
            <p14:sldId id="416"/>
            <p14:sldId id="417"/>
            <p14:sldId id="418"/>
            <p14:sldId id="419"/>
            <p14:sldId id="420"/>
            <p14:sldId id="421"/>
            <p14:sldId id="422"/>
            <p14:sldId id="423"/>
          </p14:sldIdLst>
        </p14:section>
        <p14:section name="Demo Part 2" id="{8E02161F-AE97-4E80-94F3-C1620B9C29AA}">
          <p14:sldIdLst>
            <p14:sldId id="359"/>
            <p14:sldId id="360"/>
            <p14:sldId id="361"/>
            <p14:sldId id="373"/>
            <p14:sldId id="374"/>
            <p14:sldId id="375"/>
            <p14:sldId id="376"/>
            <p14:sldId id="377"/>
            <p14:sldId id="378"/>
            <p14:sldId id="379"/>
            <p14:sldId id="380"/>
            <p14:sldId id="382"/>
            <p14:sldId id="381"/>
            <p14:sldId id="383"/>
            <p14:sldId id="384"/>
            <p14:sldId id="385"/>
            <p14:sldId id="386"/>
            <p14:sldId id="387"/>
            <p14:sldId id="388"/>
            <p14:sldId id="34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guide id="3" pos="3504">
          <p15:clr>
            <a:srgbClr val="A4A3A4"/>
          </p15:clr>
        </p15:guide>
        <p15:guide id="4" pos="374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81FF"/>
    <a:srgbClr val="FFD579"/>
    <a:srgbClr val="FF7E79"/>
    <a:srgbClr val="D88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182" autoAdjust="0"/>
    <p:restoredTop sz="68177" autoAdjust="0"/>
  </p:normalViewPr>
  <p:slideViewPr>
    <p:cSldViewPr>
      <p:cViewPr>
        <p:scale>
          <a:sx n="102" d="100"/>
          <a:sy n="102" d="100"/>
        </p:scale>
        <p:origin x="1096" y="144"/>
      </p:cViewPr>
      <p:guideLst>
        <p:guide orient="horz" pos="2160"/>
        <p:guide pos="2880"/>
        <p:guide pos="3504"/>
        <p:guide pos="3744"/>
      </p:guideLst>
    </p:cSldViewPr>
  </p:slideViewPr>
  <p:outlineViewPr>
    <p:cViewPr>
      <p:scale>
        <a:sx n="33" d="100"/>
        <a:sy n="33" d="100"/>
      </p:scale>
      <p:origin x="-56"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notesMaster" Target="notesMasters/notesMaster1.xml"/><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media/image1.png>
</file>

<file path=ppt/media/image10.jpg>
</file>

<file path=ppt/media/image11.jpg>
</file>

<file path=ppt/media/image12.jpeg>
</file>

<file path=ppt/media/image13.tiff>
</file>

<file path=ppt/media/image14.tiff>
</file>

<file path=ppt/media/image15.tiff>
</file>

<file path=ppt/media/image16.png>
</file>

<file path=ppt/media/image17.png>
</file>

<file path=ppt/media/image18.png>
</file>

<file path=ppt/media/image19.png>
</file>

<file path=ppt/media/image2.png>
</file>

<file path=ppt/media/image20.png>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tiff>
</file>

<file path=ppt/media/image3.png>
</file>

<file path=ppt/media/image30.tiff>
</file>

<file path=ppt/media/image31.tiff>
</file>

<file path=ppt/media/image32.tiff>
</file>

<file path=ppt/media/image33.png>
</file>

<file path=ppt/media/image34.PNG>
</file>

<file path=ppt/media/image35.PNG>
</file>

<file path=ppt/media/image36.PNG>
</file>

<file path=ppt/media/image37.tiff>
</file>

<file path=ppt/media/image38.tiff>
</file>

<file path=ppt/media/image39.tiff>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6.jpg>
</file>

<file path=ppt/media/image7.png>
</file>

<file path=ppt/media/image8.tiff>
</file>

<file path=ppt/media/image9.jpe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D55E6F25-88CD-4AAE-A28E-EE7D8E34EC5C}" type="datetimeFigureOut">
              <a:rPr lang="en-US" smtClean="0"/>
              <a:t>4/17/18</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8E9BB752-7EF9-441C-8E68-1A346A3C23CE}" type="slidenum">
              <a:rPr lang="en-US" smtClean="0"/>
              <a:t>‹#›</a:t>
            </a:fld>
            <a:endParaRPr lang="en-US"/>
          </a:p>
        </p:txBody>
      </p:sp>
    </p:spTree>
    <p:extLst>
      <p:ext uri="{BB962C8B-B14F-4D97-AF65-F5344CB8AC3E}">
        <p14:creationId xmlns:p14="http://schemas.microsoft.com/office/powerpoint/2010/main" val="2168187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3</a:t>
            </a:fld>
            <a:endParaRPr lang="en-US"/>
          </a:p>
        </p:txBody>
      </p:sp>
    </p:spTree>
    <p:extLst>
      <p:ext uri="{BB962C8B-B14F-4D97-AF65-F5344CB8AC3E}">
        <p14:creationId xmlns:p14="http://schemas.microsoft.com/office/powerpoint/2010/main" val="12261181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angular.io</a:t>
            </a:r>
            <a:r>
              <a:rPr lang="en-US" dirty="0" smtClean="0"/>
              <a:t>/guide/architecture</a:t>
            </a:r>
          </a:p>
          <a:p>
            <a:endParaRPr lang="en-US" dirty="0" smtClean="0"/>
          </a:p>
          <a:p>
            <a:r>
              <a:rPr lang="en-US" dirty="0" smtClean="0"/>
              <a:t>Lets start with the conceptual</a:t>
            </a:r>
            <a:r>
              <a:rPr lang="en-US" baseline="0" dirty="0" smtClean="0"/>
              <a:t> overview of an Angular application.</a:t>
            </a:r>
          </a:p>
          <a:p>
            <a:endParaRPr lang="en-US" dirty="0" smtClean="0"/>
          </a:p>
          <a:p>
            <a:r>
              <a:rPr lang="en-US" dirty="0" smtClean="0"/>
              <a:t>Together, a component and template define an Angular view.</a:t>
            </a:r>
          </a:p>
          <a:p>
            <a:pPr marL="171450" indent="-171450">
              <a:buFont typeface="Arial" panose="020B0604020202020204" pitchFamily="34" charset="0"/>
              <a:buChar char="•"/>
            </a:pPr>
            <a:r>
              <a:rPr lang="en-US" dirty="0" smtClean="0"/>
              <a:t>A decorator on a component class adds the metadata, including a pointer to the associated template.</a:t>
            </a:r>
          </a:p>
          <a:p>
            <a:pPr marL="171450" indent="-171450">
              <a:buFont typeface="Arial" panose="020B0604020202020204" pitchFamily="34" charset="0"/>
              <a:buChar char="•"/>
            </a:pPr>
            <a:r>
              <a:rPr lang="en-US" dirty="0" smtClean="0"/>
              <a:t>Directives and binding markup in a component's template modify views based on program data and logic.</a:t>
            </a:r>
          </a:p>
          <a:p>
            <a:r>
              <a:rPr lang="en-US" dirty="0" smtClean="0"/>
              <a:t>The dependency injector provides services to a component, such as the router service that lets you define navigation among views.</a:t>
            </a:r>
          </a:p>
          <a:p>
            <a:endParaRPr lang="en-US" dirty="0" smtClean="0"/>
          </a:p>
          <a:p>
            <a:r>
              <a:rPr lang="en-US" dirty="0" smtClean="0"/>
              <a:t>We will cover this more in detail.</a:t>
            </a:r>
          </a:p>
          <a:p>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13</a:t>
            </a:fld>
            <a:endParaRPr lang="en-US"/>
          </a:p>
        </p:txBody>
      </p:sp>
    </p:spTree>
    <p:extLst>
      <p:ext uri="{BB962C8B-B14F-4D97-AF65-F5344CB8AC3E}">
        <p14:creationId xmlns:p14="http://schemas.microsoft.com/office/powerpoint/2010/main" val="40525578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r>
              <a:rPr lang="en-US" b="1" dirty="0" smtClean="0"/>
              <a:t>Modules </a:t>
            </a:r>
          </a:p>
          <a:p>
            <a:pPr marL="171450" indent="-171450">
              <a:buFont typeface="Arial" panose="020B0604020202020204" pitchFamily="34" charset="0"/>
              <a:buChar char="•"/>
            </a:pPr>
            <a:r>
              <a:rPr lang="en-US" dirty="0" smtClean="0"/>
              <a:t>Angular modules help organize an application into cohesive blocks of functionality. </a:t>
            </a:r>
          </a:p>
          <a:p>
            <a:r>
              <a:rPr lang="en-US" b="1" dirty="0" smtClean="0"/>
              <a:t>Components</a:t>
            </a:r>
          </a:p>
          <a:p>
            <a:pPr marL="171450" indent="-171450">
              <a:buFont typeface="Arial" panose="020B0604020202020204" pitchFamily="34" charset="0"/>
              <a:buChar char="•"/>
            </a:pPr>
            <a:r>
              <a:rPr lang="en-US" dirty="0" smtClean="0"/>
              <a:t>We can think of our Angular application as a set of components. We create each component, then arrange them to form our application. If all goes well, those components work together in harmony to provide the user with a great experience.</a:t>
            </a:r>
          </a:p>
          <a:p>
            <a:r>
              <a:rPr lang="en-US" b="1" dirty="0" smtClean="0"/>
              <a:t>Templates</a:t>
            </a:r>
          </a:p>
          <a:p>
            <a:pPr marL="171450" indent="-171450">
              <a:buFont typeface="Arial" panose="020B0604020202020204" pitchFamily="34" charset="0"/>
              <a:buChar char="•"/>
            </a:pPr>
            <a:r>
              <a:rPr lang="en-US" dirty="0" smtClean="0"/>
              <a:t>A template combines HTML with Angular markup that can modify the HTML elements before they are displayed.</a:t>
            </a:r>
          </a:p>
          <a:p>
            <a:r>
              <a:rPr lang="en-US" b="1" dirty="0" smtClean="0"/>
              <a:t>Metadata</a:t>
            </a:r>
          </a:p>
          <a:p>
            <a:pPr marL="171450" indent="-171450">
              <a:buFont typeface="Arial" panose="020B0604020202020204" pitchFamily="34" charset="0"/>
              <a:buChar char="•"/>
            </a:pPr>
            <a:r>
              <a:rPr lang="en-US" dirty="0" smtClean="0"/>
              <a:t>Metadata is used to decorate a class so that it can configure the expected behavior of the class.</a:t>
            </a:r>
          </a:p>
          <a:p>
            <a:r>
              <a:rPr lang="en-US" b="1" dirty="0" smtClean="0"/>
              <a:t>Data</a:t>
            </a:r>
            <a:r>
              <a:rPr lang="en-US" b="1" baseline="0" dirty="0" smtClean="0"/>
              <a:t> Binding</a:t>
            </a:r>
          </a:p>
          <a:p>
            <a:pPr marL="171450" indent="-171450">
              <a:buFont typeface="Arial" panose="020B0604020202020204" pitchFamily="34" charset="0"/>
              <a:buChar char="•"/>
            </a:pPr>
            <a:r>
              <a:rPr lang="en-US" baseline="0" dirty="0" smtClean="0"/>
              <a:t>Data binding connects the application data and the document object model(DOM)</a:t>
            </a:r>
          </a:p>
          <a:p>
            <a:pPr marL="171450" indent="-171450">
              <a:buFont typeface="Arial" panose="020B0604020202020204" pitchFamily="34" charset="0"/>
              <a:buChar char="•"/>
            </a:pPr>
            <a:r>
              <a:rPr lang="en-US" baseline="0" dirty="0" smtClean="0"/>
              <a:t>Angular supports two-way data binding, meaning that changes in the DOM, such as user choices, can also be reflected back into your program data.</a:t>
            </a:r>
          </a:p>
          <a:p>
            <a:r>
              <a:rPr lang="en-US" b="1" baseline="0" dirty="0" smtClean="0"/>
              <a:t>Directives</a:t>
            </a:r>
          </a:p>
          <a:p>
            <a:pPr marL="171450" indent="-171450">
              <a:buFont typeface="Arial" panose="020B0604020202020204" pitchFamily="34" charset="0"/>
              <a:buChar char="•"/>
            </a:pPr>
            <a:r>
              <a:rPr lang="en-US" baseline="0" dirty="0" smtClean="0"/>
              <a:t>???</a:t>
            </a:r>
          </a:p>
          <a:p>
            <a:r>
              <a:rPr lang="en-US" b="1" baseline="0" dirty="0" smtClean="0"/>
              <a:t>Services</a:t>
            </a:r>
          </a:p>
          <a:p>
            <a:pPr marL="171450" indent="-171450">
              <a:buFont typeface="Arial" panose="020B0604020202020204" pitchFamily="34" charset="0"/>
              <a:buChar char="•"/>
            </a:pPr>
            <a:r>
              <a:rPr lang="en-US" baseline="0" dirty="0" smtClean="0"/>
              <a:t>Service is a broad category encompassing any value, function, or feature that an app needs. A service is typically a class with a narrow, well-defined purpose. It should do something specific and do it well. </a:t>
            </a:r>
          </a:p>
          <a:p>
            <a:r>
              <a:rPr lang="en-US" b="1" baseline="0" dirty="0" smtClean="0"/>
              <a:t>Dependency Injection</a:t>
            </a:r>
          </a:p>
          <a:p>
            <a:pPr marL="171450" indent="-171450">
              <a:buFont typeface="Arial" panose="020B0604020202020204" pitchFamily="34" charset="0"/>
              <a:buChar char="•"/>
            </a:pPr>
            <a:r>
              <a:rPr lang="en-US" b="0" dirty="0" smtClean="0"/>
              <a:t>The dependency injector provides services to a component, such as the router service that lets you define navigation among views.</a:t>
            </a:r>
          </a:p>
          <a:p>
            <a:pPr marL="171450" indent="-171450">
              <a:buFont typeface="Arial" panose="020B0604020202020204" pitchFamily="34" charset="0"/>
              <a:buChar char="•"/>
            </a:pPr>
            <a:r>
              <a:rPr lang="en-US" b="0" dirty="0" smtClean="0"/>
              <a:t>Components consume services; that is, you can inject a service into a component, giving the component access to that service class.</a:t>
            </a:r>
          </a:p>
          <a:p>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14</a:t>
            </a:fld>
            <a:endParaRPr lang="en-US"/>
          </a:p>
        </p:txBody>
      </p:sp>
    </p:spTree>
    <p:extLst>
      <p:ext uri="{BB962C8B-B14F-4D97-AF65-F5344CB8AC3E}">
        <p14:creationId xmlns:p14="http://schemas.microsoft.com/office/powerpoint/2010/main" val="11848325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Angular modules are </a:t>
            </a:r>
            <a:r>
              <a:rPr lang="mr-IN" dirty="0" smtClean="0"/>
              <a:t>…</a:t>
            </a:r>
            <a:endParaRPr lang="en-US" dirty="0" smtClean="0"/>
          </a:p>
          <a:p>
            <a:endParaRPr lang="en-US" dirty="0" smtClean="0"/>
          </a:p>
          <a:p>
            <a:endParaRPr lang="en-US" dirty="0" smtClean="0"/>
          </a:p>
          <a:p>
            <a:r>
              <a:rPr lang="en-US" dirty="0" smtClean="0"/>
              <a:t>-----</a:t>
            </a:r>
          </a:p>
          <a:p>
            <a:endParaRPr lang="en-US" dirty="0" smtClean="0"/>
          </a:p>
          <a:p>
            <a:r>
              <a:rPr lang="en-US" dirty="0" smtClean="0"/>
              <a:t>Angular modules help organize an application into cohesive blocks of functionality. Every Angular application has at least one Angular module by convention called @module. As an application gets more features we can group those features into their own feature modules. We can even define shared or common modules for code used by multiple Angular modules. This keeps the code organized and provides a cohesive unit we can load on start or lazy load as it is needed. In each Angular module we declare the set of components and other code files associated with the module and the dependencies needed by those components. Each component we create is declared in and belongs to one and only one Angular module.</a:t>
            </a:r>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15</a:t>
            </a:fld>
            <a:endParaRPr lang="en-US"/>
          </a:p>
        </p:txBody>
      </p:sp>
    </p:spTree>
    <p:extLst>
      <p:ext uri="{BB962C8B-B14F-4D97-AF65-F5344CB8AC3E}">
        <p14:creationId xmlns:p14="http://schemas.microsoft.com/office/powerpoint/2010/main" val="16892402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Want to see what a component looks like in </a:t>
            </a:r>
            <a:r>
              <a:rPr lang="en-US" dirty="0" err="1" smtClean="0"/>
              <a:t>TypeScript</a:t>
            </a:r>
            <a:r>
              <a:rPr lang="en-US" dirty="0" smtClean="0"/>
              <a:t>? Here is a simple component. It might look complex at first so let's break this component into chunks, starting at the bottom. </a:t>
            </a:r>
          </a:p>
          <a:p>
            <a:endParaRPr lang="en-US" dirty="0" smtClean="0"/>
          </a:p>
          <a:p>
            <a:r>
              <a:rPr lang="en-US" dirty="0" smtClean="0"/>
              <a:t>Here is our class. It defines the properties and methods needed by our view. </a:t>
            </a:r>
          </a:p>
          <a:p>
            <a:endParaRPr lang="en-US" dirty="0" smtClean="0"/>
          </a:p>
          <a:p>
            <a:r>
              <a:rPr lang="en-US" dirty="0" smtClean="0"/>
              <a:t>Here is the component decorator that defines the metadata. The metadata includes the template that lays out the view managed by this component. </a:t>
            </a:r>
          </a:p>
          <a:p>
            <a:endParaRPr lang="en-US" dirty="0" smtClean="0"/>
          </a:p>
          <a:p>
            <a:r>
              <a:rPr lang="en-US" dirty="0" smtClean="0"/>
              <a:t>And here we import the members that we need. </a:t>
            </a:r>
          </a:p>
          <a:p>
            <a:endParaRPr lang="en-US" dirty="0" smtClean="0"/>
          </a:p>
          <a:p>
            <a:r>
              <a:rPr lang="en-US" strike="sngStrike" dirty="0" smtClean="0"/>
              <a:t>Let's examine each of these chunks in more detail, starting at the bottom with the class.</a:t>
            </a:r>
          </a:p>
          <a:p>
            <a:r>
              <a:rPr lang="en-US" dirty="0" smtClean="0"/>
              <a:t> </a:t>
            </a:r>
          </a:p>
          <a:p>
            <a:endParaRPr lang="en-US" dirty="0" smtClean="0"/>
          </a:p>
          <a:p>
            <a:r>
              <a:rPr lang="en-US" dirty="0" smtClean="0"/>
              <a:t>--- </a:t>
            </a:r>
          </a:p>
          <a:p>
            <a:endParaRPr lang="en-US" dirty="0" smtClean="0"/>
          </a:p>
          <a:p>
            <a:r>
              <a:rPr lang="en-US" sz="1200" b="0" i="0" kern="1200" dirty="0" smtClean="0">
                <a:solidFill>
                  <a:schemeClr val="tx1"/>
                </a:solidFill>
                <a:effectLst/>
                <a:latin typeface="+mn-lt"/>
                <a:ea typeface="+mn-ea"/>
                <a:cs typeface="+mn-cs"/>
              </a:rPr>
              <a:t>Let's open up the </a:t>
            </a:r>
            <a:r>
              <a:rPr lang="en-US" sz="1200" b="0" i="1" kern="1200" dirty="0" smtClean="0">
                <a:solidFill>
                  <a:schemeClr val="tx1"/>
                </a:solidFill>
                <a:effectLst/>
                <a:latin typeface="+mn-lt"/>
                <a:ea typeface="+mn-ea"/>
                <a:cs typeface="+mn-cs"/>
              </a:rPr>
              <a:t>/</a:t>
            </a:r>
            <a:r>
              <a:rPr lang="en-US" sz="1200" b="0" i="1" kern="1200" dirty="0" err="1" smtClean="0">
                <a:solidFill>
                  <a:schemeClr val="tx1"/>
                </a:solidFill>
                <a:effectLst/>
                <a:latin typeface="+mn-lt"/>
                <a:ea typeface="+mn-ea"/>
                <a:cs typeface="+mn-cs"/>
              </a:rPr>
              <a:t>src</a:t>
            </a:r>
            <a:r>
              <a:rPr lang="en-US" sz="1200" b="0" i="1" kern="1200" dirty="0" smtClean="0">
                <a:solidFill>
                  <a:schemeClr val="tx1"/>
                </a:solidFill>
                <a:effectLst/>
                <a:latin typeface="+mn-lt"/>
                <a:ea typeface="+mn-ea"/>
                <a:cs typeface="+mn-cs"/>
              </a:rPr>
              <a:t>/app/</a:t>
            </a:r>
            <a:r>
              <a:rPr lang="en-US" sz="1200" b="0" i="1" kern="1200" dirty="0" err="1" smtClean="0">
                <a:solidFill>
                  <a:schemeClr val="tx1"/>
                </a:solidFill>
                <a:effectLst/>
                <a:latin typeface="+mn-lt"/>
                <a:ea typeface="+mn-ea"/>
                <a:cs typeface="+mn-cs"/>
              </a:rPr>
              <a:t>app.component.ts</a:t>
            </a:r>
            <a:r>
              <a:rPr lang="en-US" sz="1200" b="0" i="0" kern="1200" dirty="0" smtClean="0">
                <a:solidFill>
                  <a:schemeClr val="tx1"/>
                </a:solidFill>
                <a:effectLst/>
                <a:latin typeface="+mn-lt"/>
                <a:ea typeface="+mn-ea"/>
                <a:cs typeface="+mn-cs"/>
              </a:rPr>
              <a:t> component file that the CLI generated for us: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As mentioned previously, at the top we have our imports, the component decorator in the middle (which defines the selector, template and style location), and the component class.</a:t>
            </a:r>
          </a:p>
          <a:p>
            <a:r>
              <a:rPr lang="en-US" sz="1200" b="0" i="0" kern="1200" dirty="0" smtClean="0">
                <a:solidFill>
                  <a:schemeClr val="tx1"/>
                </a:solidFill>
                <a:effectLst/>
                <a:latin typeface="+mn-lt"/>
                <a:ea typeface="+mn-ea"/>
                <a:cs typeface="+mn-cs"/>
              </a:rPr>
              <a:t>Notice the selector </a:t>
            </a:r>
            <a:r>
              <a:rPr lang="en-US" sz="1200" b="1" i="0" kern="1200" dirty="0" smtClean="0">
                <a:solidFill>
                  <a:schemeClr val="tx1"/>
                </a:solidFill>
                <a:effectLst/>
                <a:latin typeface="+mn-lt"/>
                <a:ea typeface="+mn-ea"/>
                <a:cs typeface="+mn-cs"/>
              </a:rPr>
              <a:t>app-root</a:t>
            </a:r>
            <a:r>
              <a:rPr lang="en-US" sz="1200" b="0" i="0" kern="1200" dirty="0" smtClean="0">
                <a:solidFill>
                  <a:schemeClr val="tx1"/>
                </a:solidFill>
                <a:effectLst/>
                <a:latin typeface="+mn-lt"/>
                <a:ea typeface="+mn-ea"/>
                <a:cs typeface="+mn-cs"/>
              </a:rPr>
              <a:t>? If you open up </a:t>
            </a:r>
            <a:r>
              <a:rPr lang="en-US" sz="1200" b="0" i="1" kern="1200" dirty="0" smtClean="0">
                <a:solidFill>
                  <a:schemeClr val="tx1"/>
                </a:solidFill>
                <a:effectLst/>
                <a:latin typeface="+mn-lt"/>
                <a:ea typeface="+mn-ea"/>
                <a:cs typeface="+mn-cs"/>
              </a:rPr>
              <a:t>/</a:t>
            </a:r>
            <a:r>
              <a:rPr lang="en-US" sz="1200" b="0" i="1" kern="1200" dirty="0" err="1" smtClean="0">
                <a:solidFill>
                  <a:schemeClr val="tx1"/>
                </a:solidFill>
                <a:effectLst/>
                <a:latin typeface="+mn-lt"/>
                <a:ea typeface="+mn-ea"/>
                <a:cs typeface="+mn-cs"/>
              </a:rPr>
              <a:t>src</a:t>
            </a:r>
            <a:r>
              <a:rPr lang="en-US" sz="1200" b="0" i="1" kern="1200" dirty="0" smtClean="0">
                <a:solidFill>
                  <a:schemeClr val="tx1"/>
                </a:solidFill>
                <a:effectLst/>
                <a:latin typeface="+mn-lt"/>
                <a:ea typeface="+mn-ea"/>
                <a:cs typeface="+mn-cs"/>
              </a:rPr>
              <a:t>/</a:t>
            </a:r>
            <a:r>
              <a:rPr lang="en-US" sz="1200" b="0" i="1" kern="1200" dirty="0" err="1" smtClean="0">
                <a:solidFill>
                  <a:schemeClr val="tx1"/>
                </a:solidFill>
                <a:effectLst/>
                <a:latin typeface="+mn-lt"/>
                <a:ea typeface="+mn-ea"/>
                <a:cs typeface="+mn-cs"/>
              </a:rPr>
              <a:t>index.html</a:t>
            </a:r>
            <a:r>
              <a:rPr lang="en-US" sz="1200" b="0" i="0" kern="1200" dirty="0" smtClean="0">
                <a:solidFill>
                  <a:schemeClr val="tx1"/>
                </a:solidFill>
                <a:effectLst/>
                <a:latin typeface="+mn-lt"/>
                <a:ea typeface="+mn-ea"/>
                <a:cs typeface="+mn-cs"/>
              </a:rPr>
              <a:t> you will see a custom HTML tag noted as </a:t>
            </a:r>
            <a:r>
              <a:rPr lang="en-US" sz="1200" b="1" i="0" kern="1200" dirty="0" smtClean="0">
                <a:solidFill>
                  <a:schemeClr val="tx1"/>
                </a:solidFill>
                <a:effectLst/>
                <a:latin typeface="+mn-lt"/>
                <a:ea typeface="+mn-ea"/>
                <a:cs typeface="+mn-cs"/>
              </a:rPr>
              <a:t>&lt;app-root&gt;&lt;/app-root&gt;</a:t>
            </a:r>
            <a:r>
              <a:rPr lang="en-US" sz="1200" b="0" i="0" kern="1200" dirty="0" smtClean="0">
                <a:solidFill>
                  <a:schemeClr val="tx1"/>
                </a:solidFill>
                <a:effectLst/>
                <a:latin typeface="+mn-lt"/>
                <a:ea typeface="+mn-ea"/>
                <a:cs typeface="+mn-cs"/>
              </a:rPr>
              <a:t>. </a:t>
            </a:r>
          </a:p>
          <a:p>
            <a:r>
              <a:rPr lang="en-US" sz="1200" b="0" i="0" strike="sngStrike" kern="1200" dirty="0" smtClean="0">
                <a:solidFill>
                  <a:schemeClr val="tx1"/>
                </a:solidFill>
                <a:effectLst/>
                <a:latin typeface="+mn-lt"/>
                <a:ea typeface="+mn-ea"/>
                <a:cs typeface="+mn-cs"/>
              </a:rPr>
              <a:t>This is where that particular component will load! If you have </a:t>
            </a:r>
            <a:r>
              <a:rPr lang="en-US" sz="1200" b="0" i="1" strike="sngStrike" kern="1200" dirty="0" smtClean="0">
                <a:solidFill>
                  <a:schemeClr val="tx1"/>
                </a:solidFill>
                <a:effectLst/>
                <a:latin typeface="+mn-lt"/>
                <a:ea typeface="+mn-ea"/>
                <a:cs typeface="+mn-cs"/>
              </a:rPr>
              <a:t>ng serve</a:t>
            </a:r>
            <a:r>
              <a:rPr lang="en-US" sz="1200" b="0" i="0" strike="sngStrike" kern="1200" dirty="0" smtClean="0">
                <a:solidFill>
                  <a:schemeClr val="tx1"/>
                </a:solidFill>
                <a:effectLst/>
                <a:latin typeface="+mn-lt"/>
                <a:ea typeface="+mn-ea"/>
                <a:cs typeface="+mn-cs"/>
              </a:rPr>
              <a:t> running in the console from the previous lesson, you will note that in the browser at </a:t>
            </a:r>
            <a:r>
              <a:rPr lang="en-US" sz="1200" b="0" i="1" strike="sngStrike" kern="1200" dirty="0" smtClean="0">
                <a:solidFill>
                  <a:schemeClr val="tx1"/>
                </a:solidFill>
                <a:effectLst/>
                <a:latin typeface="+mn-lt"/>
                <a:ea typeface="+mn-ea"/>
                <a:cs typeface="+mn-cs"/>
              </a:rPr>
              <a:t>http://localhost:4200</a:t>
            </a:r>
            <a:r>
              <a:rPr lang="en-US" sz="1200" b="0" i="0" strike="sngStrike" kern="1200" dirty="0" smtClean="0">
                <a:solidFill>
                  <a:schemeClr val="tx1"/>
                </a:solidFill>
                <a:effectLst/>
                <a:latin typeface="+mn-lt"/>
                <a:ea typeface="+mn-ea"/>
                <a:cs typeface="+mn-cs"/>
              </a:rPr>
              <a:t>, the HTML matches the </a:t>
            </a:r>
            <a:r>
              <a:rPr lang="en-US" sz="1200" b="0" i="1" strike="sngStrike" kern="1200" dirty="0" smtClean="0">
                <a:solidFill>
                  <a:schemeClr val="tx1"/>
                </a:solidFill>
                <a:effectLst/>
                <a:latin typeface="+mn-lt"/>
                <a:ea typeface="+mn-ea"/>
                <a:cs typeface="+mn-cs"/>
              </a:rPr>
              <a:t>/</a:t>
            </a:r>
            <a:r>
              <a:rPr lang="en-US" sz="1200" b="0" i="1" strike="sngStrike" kern="1200" dirty="0" err="1" smtClean="0">
                <a:solidFill>
                  <a:schemeClr val="tx1"/>
                </a:solidFill>
                <a:effectLst/>
                <a:latin typeface="+mn-lt"/>
                <a:ea typeface="+mn-ea"/>
                <a:cs typeface="+mn-cs"/>
              </a:rPr>
              <a:t>src</a:t>
            </a:r>
            <a:r>
              <a:rPr lang="en-US" sz="1200" b="0" i="1" strike="sngStrike" kern="1200" dirty="0" smtClean="0">
                <a:solidFill>
                  <a:schemeClr val="tx1"/>
                </a:solidFill>
                <a:effectLst/>
                <a:latin typeface="+mn-lt"/>
                <a:ea typeface="+mn-ea"/>
                <a:cs typeface="+mn-cs"/>
              </a:rPr>
              <a:t>/app/</a:t>
            </a:r>
            <a:r>
              <a:rPr lang="en-US" sz="1200" b="0" i="1" strike="sngStrike" kern="1200" dirty="0" err="1" smtClean="0">
                <a:solidFill>
                  <a:schemeClr val="tx1"/>
                </a:solidFill>
                <a:effectLst/>
                <a:latin typeface="+mn-lt"/>
                <a:ea typeface="+mn-ea"/>
                <a:cs typeface="+mn-cs"/>
              </a:rPr>
              <a:t>app.component.html</a:t>
            </a:r>
            <a:r>
              <a:rPr lang="en-US" sz="1200" b="0" i="0" strike="sngStrike" kern="1200" dirty="0" smtClean="0">
                <a:solidFill>
                  <a:schemeClr val="tx1"/>
                </a:solidFill>
                <a:effectLst/>
                <a:latin typeface="+mn-lt"/>
                <a:ea typeface="+mn-ea"/>
                <a:cs typeface="+mn-cs"/>
              </a:rPr>
              <a:t> file.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17</a:t>
            </a:fld>
            <a:endParaRPr lang="en-US"/>
          </a:p>
        </p:txBody>
      </p:sp>
    </p:spTree>
    <p:extLst>
      <p:ext uri="{BB962C8B-B14F-4D97-AF65-F5344CB8AC3E}">
        <p14:creationId xmlns:p14="http://schemas.microsoft.com/office/powerpoint/2010/main" val="3259466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18</a:t>
            </a:fld>
            <a:endParaRPr lang="en-US"/>
          </a:p>
        </p:txBody>
      </p:sp>
    </p:spTree>
    <p:extLst>
      <p:ext uri="{BB962C8B-B14F-4D97-AF65-F5344CB8AC3E}">
        <p14:creationId xmlns:p14="http://schemas.microsoft.com/office/powerpoint/2010/main" val="32444996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Want to see what a component looks like in </a:t>
            </a:r>
            <a:r>
              <a:rPr lang="en-US" dirty="0" err="1" smtClean="0"/>
              <a:t>TypeScript</a:t>
            </a:r>
            <a:r>
              <a:rPr lang="en-US" dirty="0" smtClean="0"/>
              <a:t>? Here is a simple component. It might look complex at first so let's break this component into chunks, starting at the bottom. </a:t>
            </a:r>
          </a:p>
          <a:p>
            <a:endParaRPr lang="en-US" dirty="0" smtClean="0"/>
          </a:p>
          <a:p>
            <a:r>
              <a:rPr lang="en-US" dirty="0" smtClean="0"/>
              <a:t>Here is our class. It defines the properties and methods needed by our view. Here is the component decorator that defines the metadata. The metadata includes the template that lays out the view managed by this component. And here we import the members that we need. Let's examine each of these chunks in more detail, starting at the bottom with the class.</a:t>
            </a:r>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19</a:t>
            </a:fld>
            <a:endParaRPr lang="en-US"/>
          </a:p>
        </p:txBody>
      </p:sp>
    </p:spTree>
    <p:extLst>
      <p:ext uri="{BB962C8B-B14F-4D97-AF65-F5344CB8AC3E}">
        <p14:creationId xmlns:p14="http://schemas.microsoft.com/office/powerpoint/2010/main" val="14762177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Components contain logic, but we still need something to render the page, that's where templates come in. HTML is great for rending pages. Sometimes we just need to give it a little bit of help to know what data to render in a list or maybe how to handle a click event. Together our HTML with data binding expressions and directives tell Angular how to render the component. </a:t>
            </a:r>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20</a:t>
            </a:fld>
            <a:endParaRPr lang="en-US"/>
          </a:p>
        </p:txBody>
      </p:sp>
    </p:spTree>
    <p:extLst>
      <p:ext uri="{BB962C8B-B14F-4D97-AF65-F5344CB8AC3E}">
        <p14:creationId xmlns:p14="http://schemas.microsoft.com/office/powerpoint/2010/main" val="9861747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You define a component's view with its companion template. A template is a form of HTML that tells Angular how to render the component.</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kern="0" dirty="0" smtClean="0"/>
              <a:t>Template include data bindings as well as other component and directives</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kern="0" dirty="0" smtClean="0"/>
              <a:t>Angular leverages native DOM events and properties e.g. (click)</a:t>
            </a:r>
          </a:p>
          <a:p>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22</a:t>
            </a:fld>
            <a:endParaRPr lang="en-US"/>
          </a:p>
        </p:txBody>
      </p:sp>
    </p:spTree>
    <p:extLst>
      <p:ext uri="{BB962C8B-B14F-4D97-AF65-F5344CB8AC3E}">
        <p14:creationId xmlns:p14="http://schemas.microsoft.com/office/powerpoint/2010/main" val="11474946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By convention, the name of the template is the same name as the component with an HTML extension. We'll call our product list component product-</a:t>
            </a:r>
            <a:r>
              <a:rPr lang="en-US" dirty="0" err="1" smtClean="0"/>
              <a:t>list.component.html</a:t>
            </a:r>
            <a:r>
              <a:rPr lang="en-US" dirty="0" smtClean="0"/>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 template looks like regular HTML, except that it also contains Angular template syntax, which alters the HTML based on your app's logic and the state of app and DOM data. Your template can use data binding to coordinate the app and DOM data, pipes to transform data before it is displayed, and directives to apply app logic to what gets displayed.</a:t>
            </a:r>
          </a:p>
        </p:txBody>
      </p:sp>
      <p:sp>
        <p:nvSpPr>
          <p:cNvPr id="4" name="Slide Number Placeholder 3"/>
          <p:cNvSpPr>
            <a:spLocks noGrp="1"/>
          </p:cNvSpPr>
          <p:nvPr>
            <p:ph type="sldNum" sz="quarter" idx="10"/>
          </p:nvPr>
        </p:nvSpPr>
        <p:spPr/>
        <p:txBody>
          <a:bodyPr/>
          <a:lstStyle/>
          <a:p>
            <a:fld id="{8E9BB752-7EF9-441C-8E68-1A346A3C23CE}" type="slidenum">
              <a:rPr lang="en-US" smtClean="0"/>
              <a:t>23</a:t>
            </a:fld>
            <a:endParaRPr lang="en-US"/>
          </a:p>
        </p:txBody>
      </p:sp>
    </p:spTree>
    <p:extLst>
      <p:ext uri="{BB962C8B-B14F-4D97-AF65-F5344CB8AC3E}">
        <p14:creationId xmlns:p14="http://schemas.microsoft.com/office/powerpoint/2010/main" val="17022244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really are three parts that make a component work, there's the component code, then there's also the component template, but there's also the third part, the metadata, the lesser talked about part. It's always there, but we don't pay that much attention to it. The metadata is what goes inside those decorators. We're going to use the metadata to tell things to Angular about how to find the component's template, so that's one thing we use it for like the template URL. So we might have a template and then we've got a component, and then that metadata is that glue that kind of links those two things together, and it gives Angular information about that component, so it can operate better.</a:t>
            </a:r>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24</a:t>
            </a:fld>
            <a:endParaRPr lang="en-US"/>
          </a:p>
        </p:txBody>
      </p:sp>
    </p:spTree>
    <p:extLst>
      <p:ext uri="{BB962C8B-B14F-4D97-AF65-F5344CB8AC3E}">
        <p14:creationId xmlns:p14="http://schemas.microsoft.com/office/powerpoint/2010/main" val="13984770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Introductions: Light food and WIFI details</a:t>
            </a:r>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4</a:t>
            </a:fld>
            <a:endParaRPr lang="en-US"/>
          </a:p>
        </p:txBody>
      </p:sp>
    </p:spTree>
    <p:extLst>
      <p:ext uri="{BB962C8B-B14F-4D97-AF65-F5344CB8AC3E}">
        <p14:creationId xmlns:p14="http://schemas.microsoft.com/office/powerpoint/2010/main" val="35325215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class becomes an Angular component when we give it component metadata. Angular needs that metadata to understand how to instantiate the component, construct the view, and interact with the component. We define a component's metadata with the Angular component function. In </a:t>
            </a:r>
            <a:r>
              <a:rPr lang="en-US" dirty="0" err="1" smtClean="0"/>
              <a:t>TypeScript</a:t>
            </a:r>
            <a:r>
              <a:rPr lang="en-US" dirty="0" smtClean="0"/>
              <a:t> we attach that function to the class as a decorator. </a:t>
            </a:r>
          </a:p>
          <a:p>
            <a:endParaRPr lang="en-US" dirty="0" smtClean="0"/>
          </a:p>
          <a:p>
            <a:r>
              <a:rPr lang="en-US" dirty="0" smtClean="0"/>
              <a:t>A decorator is a function that adds metadata to a class, its members, or its method arguments. A decorator is a JavaScript language feature that is implemented in </a:t>
            </a:r>
            <a:r>
              <a:rPr lang="en-US" dirty="0" err="1" smtClean="0"/>
              <a:t>TypeScript</a:t>
            </a:r>
            <a:r>
              <a:rPr lang="en-US" dirty="0" smtClean="0"/>
              <a:t>. The scope of the </a:t>
            </a:r>
            <a:r>
              <a:rPr lang="en-US" dirty="0" smtClean="0"/>
              <a:t>decorator </a:t>
            </a:r>
            <a:r>
              <a:rPr lang="en-US" dirty="0" smtClean="0"/>
              <a:t>is limited to the feature that it decorates. A decorator is always prefixed with an @ sign. </a:t>
            </a:r>
            <a:endParaRPr lang="en-US" dirty="0" smtClean="0"/>
          </a:p>
          <a:p>
            <a:endParaRPr lang="en-US" dirty="0" smtClean="0"/>
          </a:p>
          <a:p>
            <a:endParaRPr lang="en-US" dirty="0" smtClean="0"/>
          </a:p>
          <a:p>
            <a:r>
              <a:rPr lang="en-US"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Here are using </a:t>
            </a:r>
            <a:r>
              <a:rPr lang="en-US" dirty="0" err="1" smtClean="0"/>
              <a:t>templateUrl</a:t>
            </a:r>
            <a:r>
              <a:rPr lang="en-US" dirty="0" smtClean="0"/>
              <a:t> to define the location of our linked template instead of defining an HTML string. Notice the syntax of the path here. If we follow the convention of defining the template HTML file in this same folder as the associated component we can use a relative path by specifying ./.</a:t>
            </a:r>
            <a:endParaRPr lang="en-US" baseline="0" dirty="0" smtClean="0"/>
          </a:p>
          <a:p>
            <a:endParaRPr lang="en-US" baseline="0" dirty="0" smtClean="0"/>
          </a:p>
          <a:p>
            <a:r>
              <a:rPr lang="en-US" baseline="0" dirty="0" smtClean="0"/>
              <a:t>----</a:t>
            </a:r>
          </a:p>
          <a:p>
            <a:r>
              <a:rPr lang="en-US" baseline="0" dirty="0" smtClean="0"/>
              <a:t>Here</a:t>
            </a:r>
            <a:r>
              <a:rPr lang="mr-IN" baseline="0" dirty="0" smtClean="0"/>
              <a:t>’</a:t>
            </a:r>
            <a:r>
              <a:rPr lang="en-US" baseline="0" dirty="0" smtClean="0"/>
              <a:t>s an example example of our metadata in a component. We have a decorator, @Component, right at the top, and this decorates our </a:t>
            </a:r>
            <a:r>
              <a:rPr lang="en-US" baseline="0" dirty="0" err="1" smtClean="0"/>
              <a:t>AppComponent</a:t>
            </a:r>
            <a:r>
              <a:rPr lang="en-US" baseline="0" dirty="0" smtClean="0"/>
              <a:t>, so the at sign is going to be indicating that it's a decorator and it's going to provide metadata that describes the component right here. And the component definition, it's just a class and it's going to be something that controls an area on the screen and we call that the view. </a:t>
            </a:r>
          </a:p>
          <a:p>
            <a:r>
              <a:rPr lang="en-US" baseline="0" dirty="0" smtClean="0"/>
              <a:t>Now there's other things in here too like templates and styles. The </a:t>
            </a:r>
            <a:r>
              <a:rPr lang="en-US" baseline="0" dirty="0" err="1" smtClean="0"/>
              <a:t>templateUrl</a:t>
            </a:r>
            <a:r>
              <a:rPr lang="en-US" baseline="0" dirty="0" smtClean="0"/>
              <a:t> tells it where to find that HTML in our template syntax and the style URL is plural because it can be an array of different CSS files or SASS or something else you might want to use. And those will all be associated with this component.</a:t>
            </a:r>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25</a:t>
            </a:fld>
            <a:endParaRPr lang="en-US"/>
          </a:p>
        </p:txBody>
      </p:sp>
    </p:spTree>
    <p:extLst>
      <p:ext uri="{BB962C8B-B14F-4D97-AF65-F5344CB8AC3E}">
        <p14:creationId xmlns:p14="http://schemas.microsoft.com/office/powerpoint/2010/main" val="1074683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One of the most appreciated</a:t>
            </a:r>
            <a:r>
              <a:rPr lang="en-US" sz="1600" baseline="0" dirty="0" smtClean="0"/>
              <a:t> feature of Angular is data binding.</a:t>
            </a:r>
          </a:p>
          <a:p>
            <a:endParaRPr lang="en-US" sz="1600" dirty="0" smtClean="0"/>
          </a:p>
          <a:p>
            <a:r>
              <a:rPr lang="en-US" sz="1600" dirty="0" smtClean="0"/>
              <a:t>Let's explore what data binding is and how it works with Angular. First we're got a DOM, that's our browser, and then we've got a component, our code. And we need to get the data to pass from the component to the DOM and sometimes back. So we have different ways to do this. We've got Interpolation, which sends the data one way up to the DOM, we also have One Way Binding, which again sends it one way up, we have Event Binding so we can talk from the DOM with user actions back to the component, maybe like a click event, and then we have Two Way Binding.</a:t>
            </a:r>
            <a:endParaRPr lang="en-US" sz="1600" dirty="0"/>
          </a:p>
        </p:txBody>
      </p:sp>
      <p:sp>
        <p:nvSpPr>
          <p:cNvPr id="4" name="Slide Number Placeholder 3"/>
          <p:cNvSpPr>
            <a:spLocks noGrp="1"/>
          </p:cNvSpPr>
          <p:nvPr>
            <p:ph type="sldNum" sz="quarter" idx="10"/>
          </p:nvPr>
        </p:nvSpPr>
        <p:spPr/>
        <p:txBody>
          <a:bodyPr/>
          <a:lstStyle/>
          <a:p>
            <a:fld id="{8E9BB752-7EF9-441C-8E68-1A346A3C23CE}" type="slidenum">
              <a:rPr lang="en-US" smtClean="0"/>
              <a:t>26</a:t>
            </a:fld>
            <a:endParaRPr lang="en-US"/>
          </a:p>
        </p:txBody>
      </p:sp>
    </p:spTree>
    <p:extLst>
      <p:ext uri="{BB962C8B-B14F-4D97-AF65-F5344CB8AC3E}">
        <p14:creationId xmlns:p14="http://schemas.microsoft.com/office/powerpoint/2010/main" val="17693759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27</a:t>
            </a:fld>
            <a:endParaRPr lang="en-US"/>
          </a:p>
        </p:txBody>
      </p:sp>
    </p:spTree>
    <p:extLst>
      <p:ext uri="{BB962C8B-B14F-4D97-AF65-F5344CB8AC3E}">
        <p14:creationId xmlns:p14="http://schemas.microsoft.com/office/powerpoint/2010/main" val="12470910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29</a:t>
            </a:fld>
            <a:endParaRPr lang="en-US"/>
          </a:p>
        </p:txBody>
      </p:sp>
    </p:spTree>
    <p:extLst>
      <p:ext uri="{BB962C8B-B14F-4D97-AF65-F5344CB8AC3E}">
        <p14:creationId xmlns:p14="http://schemas.microsoft.com/office/powerpoint/2010/main" val="11374916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30</a:t>
            </a:fld>
            <a:endParaRPr lang="en-US"/>
          </a:p>
        </p:txBody>
      </p:sp>
    </p:spTree>
    <p:extLst>
      <p:ext uri="{BB962C8B-B14F-4D97-AF65-F5344CB8AC3E}">
        <p14:creationId xmlns:p14="http://schemas.microsoft.com/office/powerpoint/2010/main" val="18352323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31</a:t>
            </a:fld>
            <a:endParaRPr lang="en-US"/>
          </a:p>
        </p:txBody>
      </p:sp>
    </p:spTree>
    <p:extLst>
      <p:ext uri="{BB962C8B-B14F-4D97-AF65-F5344CB8AC3E}">
        <p14:creationId xmlns:p14="http://schemas.microsoft.com/office/powerpoint/2010/main" val="19131463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32</a:t>
            </a:fld>
            <a:endParaRPr lang="en-US"/>
          </a:p>
        </p:txBody>
      </p:sp>
    </p:spTree>
    <p:extLst>
      <p:ext uri="{BB962C8B-B14F-4D97-AF65-F5344CB8AC3E}">
        <p14:creationId xmlns:p14="http://schemas.microsoft.com/office/powerpoint/2010/main" val="9235869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33</a:t>
            </a:fld>
            <a:endParaRPr lang="en-US"/>
          </a:p>
        </p:txBody>
      </p:sp>
    </p:spTree>
    <p:extLst>
      <p:ext uri="{BB962C8B-B14F-4D97-AF65-F5344CB8AC3E}">
        <p14:creationId xmlns:p14="http://schemas.microsoft.com/office/powerpoint/2010/main" val="1769459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34</a:t>
            </a:fld>
            <a:endParaRPr lang="en-US"/>
          </a:p>
        </p:txBody>
      </p:sp>
    </p:spTree>
    <p:extLst>
      <p:ext uri="{BB962C8B-B14F-4D97-AF65-F5344CB8AC3E}">
        <p14:creationId xmlns:p14="http://schemas.microsoft.com/office/powerpoint/2010/main" val="8108391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35</a:t>
            </a:fld>
            <a:endParaRPr lang="en-US"/>
          </a:p>
        </p:txBody>
      </p:sp>
    </p:spTree>
    <p:extLst>
      <p:ext uri="{BB962C8B-B14F-4D97-AF65-F5344CB8AC3E}">
        <p14:creationId xmlns:p14="http://schemas.microsoft.com/office/powerpoint/2010/main" val="11020049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Introduce </a:t>
            </a:r>
            <a:r>
              <a:rPr lang="en-US" dirty="0" smtClean="0"/>
              <a:t>team.</a:t>
            </a:r>
          </a:p>
          <a:p>
            <a:endParaRPr lang="en-US" dirty="0" smtClean="0"/>
          </a:p>
          <a:p>
            <a:r>
              <a:rPr lang="en-US" dirty="0" smtClean="0"/>
              <a:t>Before we begin,</a:t>
            </a:r>
            <a:r>
              <a:rPr lang="en-US" baseline="0" dirty="0" smtClean="0"/>
              <a:t> I want to learn more about everyone here.</a:t>
            </a:r>
          </a:p>
          <a:p>
            <a:endParaRPr lang="en-US" baseline="0" dirty="0" smtClean="0"/>
          </a:p>
          <a:p>
            <a:r>
              <a:rPr lang="en-US" baseline="0" dirty="0" smtClean="0"/>
              <a:t>Lets get a show of hands, who in the audience knows</a:t>
            </a:r>
          </a:p>
          <a:p>
            <a:pPr marL="171450" indent="-171450">
              <a:buFontTx/>
              <a:buChar char="-"/>
            </a:pPr>
            <a:r>
              <a:rPr lang="en-US" baseline="0" dirty="0" smtClean="0"/>
              <a:t>HTML</a:t>
            </a:r>
          </a:p>
          <a:p>
            <a:pPr marL="171450" indent="-171450">
              <a:buFontTx/>
              <a:buChar char="-"/>
            </a:pPr>
            <a:r>
              <a:rPr lang="en-US" baseline="0" dirty="0" smtClean="0"/>
              <a:t>JavaScript</a:t>
            </a:r>
          </a:p>
          <a:p>
            <a:pPr marL="171450" indent="-171450">
              <a:buFontTx/>
              <a:buChar char="-"/>
            </a:pPr>
            <a:r>
              <a:rPr lang="en-US" baseline="0" dirty="0" err="1" smtClean="0"/>
              <a:t>TypeScript</a:t>
            </a:r>
            <a:endParaRPr lang="en-US" baseline="0" dirty="0" smtClean="0"/>
          </a:p>
          <a:p>
            <a:pPr marL="171450" indent="-171450">
              <a:buFontTx/>
              <a:buChar char="-"/>
            </a:pPr>
            <a:r>
              <a:rPr lang="en-US" baseline="0" dirty="0" smtClean="0"/>
              <a:t>AngularJS</a:t>
            </a:r>
          </a:p>
          <a:p>
            <a:pPr marL="171450" indent="-171450">
              <a:buFontTx/>
              <a:buChar char="-"/>
            </a:pPr>
            <a:r>
              <a:rPr lang="en-US" baseline="0" dirty="0" smtClean="0"/>
              <a:t>Angular</a:t>
            </a:r>
          </a:p>
          <a:p>
            <a:pPr marL="171450" indent="-171450">
              <a:buFontTx/>
              <a:buChar char="-"/>
            </a:pPr>
            <a:r>
              <a:rPr lang="en-US" baseline="0" dirty="0" err="1" smtClean="0"/>
              <a:t>ReactJS</a:t>
            </a:r>
            <a:endParaRPr lang="en-US" baseline="0" dirty="0" smtClean="0"/>
          </a:p>
          <a:p>
            <a:r>
              <a:rPr lang="en-US" dirty="0" smtClean="0"/>
              <a:t>- </a:t>
            </a:r>
            <a:r>
              <a:rPr lang="en-US" baseline="0" dirty="0" smtClean="0"/>
              <a:t> Some other JavaScript framework</a:t>
            </a:r>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5</a:t>
            </a:fld>
            <a:endParaRPr lang="en-US"/>
          </a:p>
        </p:txBody>
      </p:sp>
    </p:spTree>
    <p:extLst>
      <p:ext uri="{BB962C8B-B14F-4D97-AF65-F5344CB8AC3E}">
        <p14:creationId xmlns:p14="http://schemas.microsoft.com/office/powerpoint/2010/main" val="18658471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36</a:t>
            </a:fld>
            <a:endParaRPr lang="en-US"/>
          </a:p>
        </p:txBody>
      </p:sp>
    </p:spTree>
    <p:extLst>
      <p:ext uri="{BB962C8B-B14F-4D97-AF65-F5344CB8AC3E}">
        <p14:creationId xmlns:p14="http://schemas.microsoft.com/office/powerpoint/2010/main" val="14447275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37</a:t>
            </a:fld>
            <a:endParaRPr lang="en-US"/>
          </a:p>
        </p:txBody>
      </p:sp>
    </p:spTree>
    <p:extLst>
      <p:ext uri="{BB962C8B-B14F-4D97-AF65-F5344CB8AC3E}">
        <p14:creationId xmlns:p14="http://schemas.microsoft.com/office/powerpoint/2010/main" val="17567321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38</a:t>
            </a:fld>
            <a:endParaRPr lang="en-US"/>
          </a:p>
        </p:txBody>
      </p:sp>
    </p:spTree>
    <p:extLst>
      <p:ext uri="{BB962C8B-B14F-4D97-AF65-F5344CB8AC3E}">
        <p14:creationId xmlns:p14="http://schemas.microsoft.com/office/powerpoint/2010/main" val="19265936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39</a:t>
            </a:fld>
            <a:endParaRPr lang="en-US"/>
          </a:p>
        </p:txBody>
      </p:sp>
    </p:spTree>
    <p:extLst>
      <p:ext uri="{BB962C8B-B14F-4D97-AF65-F5344CB8AC3E}">
        <p14:creationId xmlns:p14="http://schemas.microsoft.com/office/powerpoint/2010/main" val="4000015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 about the syntax</a:t>
            </a:r>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40</a:t>
            </a:fld>
            <a:endParaRPr lang="en-US"/>
          </a:p>
        </p:txBody>
      </p:sp>
    </p:spTree>
    <p:extLst>
      <p:ext uri="{BB962C8B-B14F-4D97-AF65-F5344CB8AC3E}">
        <p14:creationId xmlns:p14="http://schemas.microsoft.com/office/powerpoint/2010/main" val="778108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41</a:t>
            </a:fld>
            <a:endParaRPr lang="en-US"/>
          </a:p>
        </p:txBody>
      </p:sp>
    </p:spTree>
    <p:extLst>
      <p:ext uri="{BB962C8B-B14F-4D97-AF65-F5344CB8AC3E}">
        <p14:creationId xmlns:p14="http://schemas.microsoft.com/office/powerpoint/2010/main" val="7273142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42</a:t>
            </a:fld>
            <a:endParaRPr lang="en-US"/>
          </a:p>
        </p:txBody>
      </p:sp>
    </p:spTree>
    <p:extLst>
      <p:ext uri="{BB962C8B-B14F-4D97-AF65-F5344CB8AC3E}">
        <p14:creationId xmlns:p14="http://schemas.microsoft.com/office/powerpoint/2010/main" val="8904067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43</a:t>
            </a:fld>
            <a:endParaRPr lang="en-US"/>
          </a:p>
        </p:txBody>
      </p:sp>
    </p:spTree>
    <p:extLst>
      <p:ext uri="{BB962C8B-B14F-4D97-AF65-F5344CB8AC3E}">
        <p14:creationId xmlns:p14="http://schemas.microsoft.com/office/powerpoint/2010/main" val="2701604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List Cards with *</a:t>
            </a:r>
            <a:r>
              <a:rPr lang="en-US" dirty="0" err="1" smtClean="0"/>
              <a:t>ngFor</a:t>
            </a:r>
            <a:r>
              <a:rPr lang="en-US" dirty="0" smtClean="0"/>
              <a:t> – </a:t>
            </a:r>
            <a:r>
              <a:rPr lang="en-US" dirty="0" err="1" smtClean="0"/>
              <a:t>Angular's</a:t>
            </a:r>
            <a:r>
              <a:rPr lang="en-US" dirty="0" smtClean="0"/>
              <a:t> repeater directive. It loops through each item with a list. Open card-list.component.html and add the following code</a:t>
            </a:r>
          </a:p>
        </p:txBody>
      </p:sp>
      <p:sp>
        <p:nvSpPr>
          <p:cNvPr id="4" name="Slide Number Placeholder 3"/>
          <p:cNvSpPr>
            <a:spLocks noGrp="1"/>
          </p:cNvSpPr>
          <p:nvPr>
            <p:ph type="sldNum" sz="quarter" idx="10"/>
          </p:nvPr>
        </p:nvSpPr>
        <p:spPr/>
        <p:txBody>
          <a:bodyPr/>
          <a:lstStyle/>
          <a:p>
            <a:fld id="{8E9BB752-7EF9-441C-8E68-1A346A3C23CE}" type="slidenum">
              <a:rPr lang="en-US" smtClean="0"/>
              <a:t>44</a:t>
            </a:fld>
            <a:endParaRPr lang="en-US"/>
          </a:p>
        </p:txBody>
      </p:sp>
    </p:spTree>
    <p:extLst>
      <p:ext uri="{BB962C8B-B14F-4D97-AF65-F5344CB8AC3E}">
        <p14:creationId xmlns:p14="http://schemas.microsoft.com/office/powerpoint/2010/main" val="41926058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45</a:t>
            </a:fld>
            <a:endParaRPr lang="en-US"/>
          </a:p>
        </p:txBody>
      </p:sp>
    </p:spTree>
    <p:extLst>
      <p:ext uri="{BB962C8B-B14F-4D97-AF65-F5344CB8AC3E}">
        <p14:creationId xmlns:p14="http://schemas.microsoft.com/office/powerpoint/2010/main" val="1483703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Agenda for today.  We'll first cover </a:t>
            </a:r>
            <a:r>
              <a:rPr lang="en-US" baseline="0" dirty="0" smtClean="0"/>
              <a:t>…</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6</a:t>
            </a:fld>
            <a:endParaRPr lang="en-US"/>
          </a:p>
        </p:txBody>
      </p:sp>
    </p:spTree>
    <p:extLst>
      <p:ext uri="{BB962C8B-B14F-4D97-AF65-F5344CB8AC3E}">
        <p14:creationId xmlns:p14="http://schemas.microsoft.com/office/powerpoint/2010/main" val="35325215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46</a:t>
            </a:fld>
            <a:endParaRPr lang="en-US"/>
          </a:p>
        </p:txBody>
      </p:sp>
    </p:spTree>
    <p:extLst>
      <p:ext uri="{BB962C8B-B14F-4D97-AF65-F5344CB8AC3E}">
        <p14:creationId xmlns:p14="http://schemas.microsoft.com/office/powerpoint/2010/main" val="19842772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47</a:t>
            </a:fld>
            <a:endParaRPr lang="en-US"/>
          </a:p>
        </p:txBody>
      </p:sp>
    </p:spTree>
    <p:extLst>
      <p:ext uri="{BB962C8B-B14F-4D97-AF65-F5344CB8AC3E}">
        <p14:creationId xmlns:p14="http://schemas.microsoft.com/office/powerpoint/2010/main" val="11777318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E9BB752-7EF9-441C-8E68-1A346A3C23CE}" type="slidenum">
              <a:rPr lang="en-US" smtClean="0"/>
              <a:t>48</a:t>
            </a:fld>
            <a:endParaRPr lang="en-US"/>
          </a:p>
        </p:txBody>
      </p:sp>
    </p:spTree>
    <p:extLst>
      <p:ext uri="{BB962C8B-B14F-4D97-AF65-F5344CB8AC3E}">
        <p14:creationId xmlns:p14="http://schemas.microsoft.com/office/powerpoint/2010/main" val="1170542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Angular is a JavaScript framework for building applications across the web, desktop, and even native mobile apps.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One question that often</a:t>
            </a:r>
            <a:r>
              <a:rPr lang="en-US" sz="1200" kern="1200" baseline="0" dirty="0" smtClean="0">
                <a:solidFill>
                  <a:schemeClr val="tx1"/>
                </a:solidFill>
                <a:effectLst/>
                <a:latin typeface="+mn-lt"/>
                <a:ea typeface="+mn-ea"/>
                <a:cs typeface="+mn-cs"/>
              </a:rPr>
              <a:t> comes up is what’s the difference between AngularJS, Angular 2, Angular 4, and Angular 5?</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So there are two kinds of Angular</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sz="1200" kern="1200" baseline="0" dirty="0" smtClean="0">
                <a:solidFill>
                  <a:schemeClr val="tx1"/>
                </a:solidFill>
                <a:effectLst/>
                <a:latin typeface="+mn-lt"/>
                <a:ea typeface="+mn-ea"/>
                <a:cs typeface="+mn-cs"/>
              </a:rPr>
              <a:t>AngularJS (1.x) which is the first generation of Angular, written in JavaScript </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sz="1200" kern="1200" baseline="0" dirty="0" smtClean="0">
                <a:solidFill>
                  <a:schemeClr val="tx1"/>
                </a:solidFill>
                <a:effectLst/>
                <a:latin typeface="+mn-lt"/>
                <a:ea typeface="+mn-ea"/>
                <a:cs typeface="+mn-cs"/>
              </a:rPr>
              <a:t>Angular which refers to Angular 2 </a:t>
            </a:r>
            <a:r>
              <a:rPr lang="en-US" sz="1200" kern="1200" baseline="0" smtClean="0">
                <a:solidFill>
                  <a:schemeClr val="tx1"/>
                </a:solidFill>
                <a:effectLst/>
                <a:latin typeface="+mn-lt"/>
                <a:ea typeface="+mn-ea"/>
                <a:cs typeface="+mn-cs"/>
              </a:rPr>
              <a:t>or later</a:t>
            </a:r>
            <a:endParaRPr lang="en-US"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In today’s session, we’re focusing on Angular, version 5</a:t>
            </a:r>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7</a:t>
            </a:fld>
            <a:endParaRPr lang="en-US"/>
          </a:p>
        </p:txBody>
      </p:sp>
    </p:spTree>
    <p:extLst>
      <p:ext uri="{BB962C8B-B14F-4D97-AF65-F5344CB8AC3E}">
        <p14:creationId xmlns:p14="http://schemas.microsoft.com/office/powerpoint/2010/main" val="19199443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Why Angular?</a:t>
            </a:r>
          </a:p>
          <a:p>
            <a:r>
              <a:rPr lang="en-US" dirty="0" smtClean="0"/>
              <a:t>Why</a:t>
            </a:r>
            <a:r>
              <a:rPr lang="en-US" baseline="0" dirty="0" smtClean="0"/>
              <a:t> Angular and not some other JavaScript framework? And there are a lot of </a:t>
            </a:r>
            <a:r>
              <a:rPr lang="en-US" baseline="0" dirty="0" err="1" smtClean="0"/>
              <a:t>Javascript</a:t>
            </a:r>
            <a:r>
              <a:rPr lang="en-US" baseline="0" dirty="0" smtClean="0"/>
              <a:t> frameworks out there.</a:t>
            </a:r>
          </a:p>
          <a:p>
            <a:endParaRPr lang="en-US" baseline="0" dirty="0" smtClean="0"/>
          </a:p>
          <a:p>
            <a:pPr marL="171450" indent="-171450">
              <a:buFontTx/>
              <a:buChar char="-"/>
            </a:pPr>
            <a:r>
              <a:rPr lang="en-US" b="1" baseline="0" dirty="0" smtClean="0"/>
              <a:t>Expressive HTML:</a:t>
            </a:r>
            <a:r>
              <a:rPr lang="en-US" baseline="0" dirty="0" smtClean="0"/>
              <a:t>  Angular makes our HTML more expressive.  It powers up our HTML with features such as if conditions, for loops, and local variables. </a:t>
            </a:r>
          </a:p>
          <a:p>
            <a:pPr marL="171450" indent="-171450">
              <a:buFontTx/>
              <a:buChar char="-"/>
            </a:pPr>
            <a:r>
              <a:rPr lang="en-US" b="1" baseline="0" dirty="0" smtClean="0"/>
              <a:t>Powerful Data Binding:  </a:t>
            </a:r>
            <a:r>
              <a:rPr lang="en-US" baseline="0" dirty="0" smtClean="0"/>
              <a:t>Angular has powerful data binding.  We can easily display fields from our data model, track changes, and process updates from the user. </a:t>
            </a:r>
          </a:p>
          <a:p>
            <a:pPr marL="171450" indent="-171450">
              <a:buFontTx/>
              <a:buChar char="-"/>
            </a:pPr>
            <a:r>
              <a:rPr lang="en-US" b="1" dirty="0" smtClean="0"/>
              <a:t>Modular By Design:</a:t>
            </a:r>
            <a:r>
              <a:rPr lang="en-US" baseline="0" dirty="0" smtClean="0"/>
              <a:t> </a:t>
            </a:r>
            <a:r>
              <a:rPr lang="en-US" dirty="0" smtClean="0"/>
              <a:t>Angular</a:t>
            </a:r>
            <a:r>
              <a:rPr lang="en-US" baseline="0" dirty="0" smtClean="0"/>
              <a:t> promotes modularity by design.  Our application becomes a set of building blocks, making it easier to create and reuse content.</a:t>
            </a:r>
          </a:p>
          <a:p>
            <a:pPr marL="171450" indent="-171450">
              <a:buFontTx/>
              <a:buChar char="-"/>
            </a:pPr>
            <a:r>
              <a:rPr lang="en-US" b="1" baseline="0" dirty="0" smtClean="0"/>
              <a:t>Built-in Back-End Integration:</a:t>
            </a:r>
            <a:r>
              <a:rPr lang="en-US" baseline="0" dirty="0" smtClean="0"/>
              <a:t> Angular has built-in support for communication with a backend service.  This makes it easy for our applications to integrate with a back-end service, to get and post data or execute server-side business logic.  </a:t>
            </a:r>
          </a:p>
          <a:p>
            <a:pPr marL="171450" indent="-171450">
              <a:buFontTx/>
              <a:buChar char="-"/>
            </a:pPr>
            <a:endParaRPr lang="en-US" baseline="0" dirty="0" smtClean="0"/>
          </a:p>
          <a:p>
            <a:pPr marL="0" indent="0">
              <a:buFontTx/>
              <a:buNone/>
            </a:pPr>
            <a:r>
              <a:rPr lang="en-US" baseline="0" dirty="0" smtClean="0"/>
              <a:t>No wonder Angular is so popular with millions of web developers. </a:t>
            </a:r>
          </a:p>
        </p:txBody>
      </p:sp>
      <p:sp>
        <p:nvSpPr>
          <p:cNvPr id="4" name="Slide Number Placeholder 3"/>
          <p:cNvSpPr>
            <a:spLocks noGrp="1"/>
          </p:cNvSpPr>
          <p:nvPr>
            <p:ph type="sldNum" sz="quarter" idx="10"/>
          </p:nvPr>
        </p:nvSpPr>
        <p:spPr/>
        <p:txBody>
          <a:bodyPr/>
          <a:lstStyle/>
          <a:p>
            <a:fld id="{8E9BB752-7EF9-441C-8E68-1A346A3C23CE}" type="slidenum">
              <a:rPr lang="en-US" smtClean="0"/>
              <a:t>8</a:t>
            </a:fld>
            <a:endParaRPr lang="en-US"/>
          </a:p>
        </p:txBody>
      </p:sp>
    </p:spTree>
    <p:extLst>
      <p:ext uri="{BB962C8B-B14F-4D97-AF65-F5344CB8AC3E}">
        <p14:creationId xmlns:p14="http://schemas.microsoft.com/office/powerpoint/2010/main" val="664309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u="sng" baseline="0" dirty="0" smtClean="0"/>
              <a:t>Why a New Angular?</a:t>
            </a:r>
          </a:p>
          <a:p>
            <a:pPr marL="0" indent="0">
              <a:buFontTx/>
              <a:buNone/>
            </a:pPr>
            <a:r>
              <a:rPr lang="en-US" baseline="0" dirty="0" smtClean="0"/>
              <a:t>With so many developers already using AngularJS, why did we need a new Angular? </a:t>
            </a:r>
          </a:p>
          <a:p>
            <a:pPr marL="171450" indent="-171450">
              <a:buFontTx/>
              <a:buChar char="-"/>
            </a:pPr>
            <a:r>
              <a:rPr lang="en-US" b="1" baseline="0" dirty="0" smtClean="0"/>
              <a:t>Built For Speed: </a:t>
            </a:r>
            <a:r>
              <a:rPr lang="en-US" baseline="0" dirty="0" smtClean="0"/>
              <a:t>Angular is built for speed. It has faster initial loads, faster change detections, and improved rendering times. </a:t>
            </a:r>
          </a:p>
          <a:p>
            <a:pPr marL="171450" indent="-171450">
              <a:buFontTx/>
              <a:buChar char="-"/>
            </a:pPr>
            <a:r>
              <a:rPr lang="en-US" b="1" baseline="0" dirty="0" smtClean="0"/>
              <a:t>Modern: </a:t>
            </a:r>
            <a:r>
              <a:rPr lang="en-US" baseline="0" dirty="0" smtClean="0"/>
              <a:t>Angular is modern. It takes advantages of features provided in the latest JavaScript standards and beyond such as classes, modules, and decorators, yet it supports both Greenfield and Legacy browsers. </a:t>
            </a:r>
          </a:p>
          <a:p>
            <a:pPr marL="171450" indent="-171450">
              <a:buFontTx/>
              <a:buChar char="-"/>
            </a:pPr>
            <a:r>
              <a:rPr lang="en-US" b="1" baseline="0" dirty="0" smtClean="0"/>
              <a:t>Simplified API: </a:t>
            </a:r>
            <a:r>
              <a:rPr lang="en-US" baseline="0" dirty="0" smtClean="0"/>
              <a:t>Angular has a simplified API, it has fewer built-in directives to learn, simpler bindings, and a lower overall concept count.</a:t>
            </a:r>
          </a:p>
          <a:p>
            <a:pPr marL="171450" indent="-171450">
              <a:buFontTx/>
              <a:buChar char="-"/>
            </a:pPr>
            <a:r>
              <a:rPr lang="en-US" b="1" baseline="0" dirty="0" smtClean="0"/>
              <a:t>Enhances Productivity:</a:t>
            </a:r>
            <a:r>
              <a:rPr lang="en-US" baseline="0" dirty="0" smtClean="0"/>
              <a:t> Angular enhances our productivity to improve our day-to-day workflow. You'll see these productivity improvements as we go through this course and we'll discern a consistency of patterns for building the blocks that form an Angular application. </a:t>
            </a:r>
          </a:p>
          <a:p>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9</a:t>
            </a:fld>
            <a:endParaRPr lang="en-US"/>
          </a:p>
        </p:txBody>
      </p:sp>
    </p:spTree>
    <p:extLst>
      <p:ext uri="{BB962C8B-B14F-4D97-AF65-F5344CB8AC3E}">
        <p14:creationId xmlns:p14="http://schemas.microsoft.com/office/powerpoint/2010/main" val="9048172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https://insights.stackoverflow.com/survey/2017#technology</a:t>
            </a:r>
          </a:p>
          <a:p>
            <a:r>
              <a:rPr lang="en-US" dirty="0" smtClean="0"/>
              <a:t>https://</a:t>
            </a:r>
            <a:r>
              <a:rPr lang="en-US" dirty="0" err="1" smtClean="0"/>
              <a:t>stateofjs.com</a:t>
            </a:r>
            <a:r>
              <a:rPr lang="en-US" dirty="0" smtClean="0"/>
              <a:t>/2017/front-end/results/</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State of JavaScript’  report</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a collection of data from over 20K developers.</a:t>
            </a:r>
          </a:p>
          <a:p>
            <a:endParaRPr lang="en-US" dirty="0" smtClean="0"/>
          </a:p>
          <a:p>
            <a:r>
              <a:rPr lang="en-US" dirty="0" smtClean="0"/>
              <a:t>There isn't</a:t>
            </a:r>
            <a:r>
              <a:rPr lang="en-US" baseline="0" dirty="0" smtClean="0"/>
              <a:t> a framework that works for everyone.  The State of JavaScript report allows us to see what's popular in the front-end world.</a:t>
            </a:r>
          </a:p>
        </p:txBody>
      </p:sp>
      <p:sp>
        <p:nvSpPr>
          <p:cNvPr id="4" name="Slide Number Placeholder 3"/>
          <p:cNvSpPr>
            <a:spLocks noGrp="1"/>
          </p:cNvSpPr>
          <p:nvPr>
            <p:ph type="sldNum" sz="quarter" idx="10"/>
          </p:nvPr>
        </p:nvSpPr>
        <p:spPr/>
        <p:txBody>
          <a:bodyPr/>
          <a:lstStyle/>
          <a:p>
            <a:fld id="{8E9BB752-7EF9-441C-8E68-1A346A3C23CE}" type="slidenum">
              <a:rPr lang="en-US" smtClean="0"/>
              <a:t>10</a:t>
            </a:fld>
            <a:endParaRPr lang="en-US"/>
          </a:p>
        </p:txBody>
      </p:sp>
    </p:spTree>
    <p:extLst>
      <p:ext uri="{BB962C8B-B14F-4D97-AF65-F5344CB8AC3E}">
        <p14:creationId xmlns:p14="http://schemas.microsoft.com/office/powerpoint/2010/main" val="141782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Library usage by country (defined as respondents who picked “have used before and would use again”). Red indicates higher compared to worldwide average, blue indicates lower usage compared to worldwide average.</a:t>
            </a:r>
          </a:p>
          <a:p>
            <a:endParaRPr lang="en-US" dirty="0" smtClean="0"/>
          </a:p>
          <a:p>
            <a:r>
              <a:rPr lang="en-US" dirty="0" smtClean="0"/>
              <a:t>React seems to dominate the </a:t>
            </a:r>
            <a:r>
              <a:rPr lang="en-US" dirty="0" smtClean="0"/>
              <a:t>market</a:t>
            </a:r>
            <a:r>
              <a:rPr lang="en-US" baseline="0" dirty="0" smtClean="0"/>
              <a:t> </a:t>
            </a:r>
            <a:r>
              <a:rPr lang="en-US" baseline="0" dirty="0" smtClean="0"/>
              <a:t>but Angular and AngularJS do take up a lot of the market share as one of the more popular front-end frameworks used in </a:t>
            </a:r>
            <a:r>
              <a:rPr lang="en-US" baseline="0" dirty="0" smtClean="0"/>
              <a:t>Canada.</a:t>
            </a:r>
          </a:p>
          <a:p>
            <a:endParaRPr lang="en-US" baseline="0" dirty="0" smtClean="0"/>
          </a:p>
          <a:p>
            <a:endParaRPr lang="en-US" baseline="0" dirty="0" smtClean="0"/>
          </a:p>
          <a:p>
            <a:r>
              <a:rPr lang="en-US" dirty="0" smtClean="0"/>
              <a:t>https://</a:t>
            </a:r>
            <a:r>
              <a:rPr lang="en-US" dirty="0" err="1" smtClean="0"/>
              <a:t>www.madewithangular.com</a:t>
            </a:r>
            <a:r>
              <a:rPr lang="en-US" dirty="0" smtClean="0"/>
              <a:t>/</a:t>
            </a:r>
            <a:endParaRPr lang="en-US" dirty="0"/>
          </a:p>
        </p:txBody>
      </p:sp>
      <p:sp>
        <p:nvSpPr>
          <p:cNvPr id="4" name="Slide Number Placeholder 3"/>
          <p:cNvSpPr>
            <a:spLocks noGrp="1"/>
          </p:cNvSpPr>
          <p:nvPr>
            <p:ph type="sldNum" sz="quarter" idx="10"/>
          </p:nvPr>
        </p:nvSpPr>
        <p:spPr/>
        <p:txBody>
          <a:bodyPr/>
          <a:lstStyle/>
          <a:p>
            <a:fld id="{8E9BB752-7EF9-441C-8E68-1A346A3C23CE}" type="slidenum">
              <a:rPr lang="en-US" smtClean="0"/>
              <a:t>11</a:t>
            </a:fld>
            <a:endParaRPr lang="en-US"/>
          </a:p>
        </p:txBody>
      </p:sp>
    </p:spTree>
    <p:extLst>
      <p:ext uri="{BB962C8B-B14F-4D97-AF65-F5344CB8AC3E}">
        <p14:creationId xmlns:p14="http://schemas.microsoft.com/office/powerpoint/2010/main" val="1924066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Line 9"/>
          <p:cNvSpPr>
            <a:spLocks noChangeShapeType="1"/>
          </p:cNvSpPr>
          <p:nvPr userDrawn="1"/>
        </p:nvSpPr>
        <p:spPr bwMode="auto">
          <a:xfrm>
            <a:off x="3484571" y="4953000"/>
            <a:ext cx="2174875" cy="0"/>
          </a:xfrm>
          <a:prstGeom prst="line">
            <a:avLst/>
          </a:prstGeom>
          <a:noFill/>
          <a:ln w="38100">
            <a:solidFill>
              <a:srgbClr val="00B624"/>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pPr>
            <a:endParaRPr lang="en-US" sz="900" dirty="0">
              <a:solidFill>
                <a:srgbClr val="000000"/>
              </a:solidFill>
              <a:cs typeface="Arial" pitchFamily="34" charset="0"/>
            </a:endParaRPr>
          </a:p>
        </p:txBody>
      </p:sp>
      <p:pic>
        <p:nvPicPr>
          <p:cNvPr id="5" name="Picture 12" descr="TD Logo BW"/>
          <p:cNvPicPr>
            <a:picLocks noChangeAspect="1" noChangeArrowheads="1"/>
          </p:cNvPicPr>
          <p:nvPr userDrawn="1"/>
        </p:nvPicPr>
        <p:blipFill>
          <a:blip r:embed="rId2">
            <a:extLst>
              <a:ext uri="{28A0092B-C50C-407E-A947-70E740481C1C}">
                <a14:useLocalDpi xmlns:a14="http://schemas.microsoft.com/office/drawing/2010/main"/>
              </a:ext>
            </a:extLst>
          </a:blip>
          <a:srcRect/>
          <a:stretch>
            <a:fillRect/>
          </a:stretch>
        </p:blipFill>
        <p:spPr bwMode="auto">
          <a:xfrm>
            <a:off x="3505200" y="1295406"/>
            <a:ext cx="21336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3" descr="TD Logo"/>
          <p:cNvPicPr>
            <a:picLocks noChangeAspect="1" noChangeArrowheads="1"/>
          </p:cNvPicPr>
          <p:nvPr userDrawn="1"/>
        </p:nvPicPr>
        <p:blipFill>
          <a:blip r:embed="rId3">
            <a:extLst>
              <a:ext uri="{28A0092B-C50C-407E-A947-70E740481C1C}">
                <a14:useLocalDpi xmlns:a14="http://schemas.microsoft.com/office/drawing/2010/main"/>
              </a:ext>
            </a:extLst>
          </a:blip>
          <a:srcRect/>
          <a:stretch>
            <a:fillRect/>
          </a:stretch>
        </p:blipFill>
        <p:spPr bwMode="hidden">
          <a:xfrm>
            <a:off x="3505200" y="1295406"/>
            <a:ext cx="21336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738" name="Rectangle 10"/>
          <p:cNvSpPr>
            <a:spLocks noGrp="1" noChangeArrowheads="1"/>
          </p:cNvSpPr>
          <p:nvPr>
            <p:ph type="ctrTitle" sz="quarter"/>
          </p:nvPr>
        </p:nvSpPr>
        <p:spPr>
          <a:xfrm>
            <a:off x="392121" y="3429000"/>
            <a:ext cx="8359775" cy="1228725"/>
          </a:xfrm>
        </p:spPr>
        <p:txBody>
          <a:bodyPr anchor="b"/>
          <a:lstStyle>
            <a:lvl1pPr algn="ctr">
              <a:defRPr sz="3600" smtClean="0"/>
            </a:lvl1pPr>
          </a:lstStyle>
          <a:p>
            <a:pPr lvl="0"/>
            <a:r>
              <a:rPr lang="en-US" noProof="0"/>
              <a:t>Click to edit Master title style</a:t>
            </a:r>
          </a:p>
        </p:txBody>
      </p:sp>
      <p:sp>
        <p:nvSpPr>
          <p:cNvPr id="73739" name="Rectangle 11"/>
          <p:cNvSpPr>
            <a:spLocks noGrp="1" noChangeArrowheads="1"/>
          </p:cNvSpPr>
          <p:nvPr>
            <p:ph type="subTitle" sz="quarter" idx="1"/>
          </p:nvPr>
        </p:nvSpPr>
        <p:spPr>
          <a:xfrm>
            <a:off x="458796" y="5270505"/>
            <a:ext cx="8226425" cy="1001713"/>
          </a:xfrm>
        </p:spPr>
        <p:txBody>
          <a:bodyPr/>
          <a:lstStyle>
            <a:lvl1pPr marL="0" indent="0" algn="ctr">
              <a:buFont typeface="Wingdings" pitchFamily="2" charset="2"/>
              <a:buNone/>
              <a:defRPr smtClean="0"/>
            </a:lvl1pPr>
          </a:lstStyle>
          <a:p>
            <a:pPr lvl="0"/>
            <a:r>
              <a:rPr lang="en-US" noProof="0"/>
              <a:t>Click to edit Master subtitle style</a:t>
            </a:r>
          </a:p>
        </p:txBody>
      </p:sp>
    </p:spTree>
    <p:extLst>
      <p:ext uri="{BB962C8B-B14F-4D97-AF65-F5344CB8AC3E}">
        <p14:creationId xmlns:p14="http://schemas.microsoft.com/office/powerpoint/2010/main" val="3290637321"/>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sldNum" sz="quarter" idx="10"/>
          </p:nvPr>
        </p:nvSpPr>
        <p:spPr>
          <a:ln/>
        </p:spPr>
        <p:txBody>
          <a:bodyPr/>
          <a:lstStyle>
            <a:lvl1pPr>
              <a:defRPr/>
            </a:lvl1pPr>
          </a:lstStyle>
          <a:p>
            <a:pPr>
              <a:defRPr/>
            </a:pPr>
            <a:fld id="{E1B72DDC-7851-42EC-BC80-EFC4C3480A61}"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0933015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385764"/>
            <a:ext cx="1943100" cy="57864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385764"/>
            <a:ext cx="5676900" cy="57864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sldNum" sz="quarter" idx="10"/>
          </p:nvPr>
        </p:nvSpPr>
        <p:spPr>
          <a:ln/>
        </p:spPr>
        <p:txBody>
          <a:bodyPr/>
          <a:lstStyle>
            <a:lvl1pPr>
              <a:defRPr/>
            </a:lvl1pPr>
          </a:lstStyle>
          <a:p>
            <a:pPr>
              <a:defRPr/>
            </a:pPr>
            <a:fld id="{EA3C9061-0E7F-4B15-B045-8259C0791D2C}"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47321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685800" y="385765"/>
            <a:ext cx="7015163" cy="781051"/>
          </a:xfrm>
        </p:spPr>
        <p:txBody>
          <a:bodyPr/>
          <a:lstStyle/>
          <a:p>
            <a:r>
              <a:rPr lang="en-US"/>
              <a:t>Click to edit Master title style</a:t>
            </a:r>
          </a:p>
        </p:txBody>
      </p:sp>
      <p:sp>
        <p:nvSpPr>
          <p:cNvPr id="3" name="Chart Placeholder 2"/>
          <p:cNvSpPr>
            <a:spLocks noGrp="1"/>
          </p:cNvSpPr>
          <p:nvPr>
            <p:ph type="chart" idx="1"/>
          </p:nvPr>
        </p:nvSpPr>
        <p:spPr>
          <a:xfrm>
            <a:off x="685800" y="1490669"/>
            <a:ext cx="7772400" cy="4681537"/>
          </a:xfrm>
        </p:spPr>
        <p:txBody>
          <a:bodyPr lIns="91440" tIns="45720" rIns="91440" bIns="45720"/>
          <a:lstStyle/>
          <a:p>
            <a:pPr lvl="0"/>
            <a:r>
              <a:rPr lang="en-US" noProof="0"/>
              <a:t>Click icon to add chart</a:t>
            </a:r>
            <a:endParaRPr lang="en-US" noProof="0" dirty="0"/>
          </a:p>
        </p:txBody>
      </p:sp>
      <p:sp>
        <p:nvSpPr>
          <p:cNvPr id="4" name="Rectangle 12"/>
          <p:cNvSpPr>
            <a:spLocks noGrp="1" noChangeArrowheads="1"/>
          </p:cNvSpPr>
          <p:nvPr>
            <p:ph type="sldNum" sz="quarter" idx="10"/>
          </p:nvPr>
        </p:nvSpPr>
        <p:spPr>
          <a:ln/>
        </p:spPr>
        <p:txBody>
          <a:bodyPr/>
          <a:lstStyle>
            <a:lvl1pPr>
              <a:defRPr/>
            </a:lvl1pPr>
          </a:lstStyle>
          <a:p>
            <a:pPr>
              <a:defRPr/>
            </a:pPr>
            <a:fld id="{44DC2801-A61E-4160-A684-EC0E950DCB33}"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40375645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85765"/>
            <a:ext cx="7015163" cy="781051"/>
          </a:xfrm>
        </p:spPr>
        <p:txBody>
          <a:bodyPr/>
          <a:lstStyle/>
          <a:p>
            <a:r>
              <a:rPr lang="en-US"/>
              <a:t>Click to edit Master title style</a:t>
            </a:r>
          </a:p>
        </p:txBody>
      </p:sp>
      <p:sp>
        <p:nvSpPr>
          <p:cNvPr id="3" name="Text Placeholder 2"/>
          <p:cNvSpPr>
            <a:spLocks noGrp="1"/>
          </p:cNvSpPr>
          <p:nvPr>
            <p:ph type="body" sz="half" idx="1"/>
          </p:nvPr>
        </p:nvSpPr>
        <p:spPr>
          <a:xfrm>
            <a:off x="685800" y="1490669"/>
            <a:ext cx="3810000" cy="4681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90669"/>
            <a:ext cx="3810000" cy="4681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2"/>
          <p:cNvSpPr>
            <a:spLocks noGrp="1" noChangeArrowheads="1"/>
          </p:cNvSpPr>
          <p:nvPr>
            <p:ph type="sldNum" sz="quarter" idx="10"/>
          </p:nvPr>
        </p:nvSpPr>
        <p:spPr>
          <a:ln/>
        </p:spPr>
        <p:txBody>
          <a:bodyPr/>
          <a:lstStyle>
            <a:lvl1pPr>
              <a:defRPr/>
            </a:lvl1pPr>
          </a:lstStyle>
          <a:p>
            <a:pPr>
              <a:defRPr/>
            </a:pPr>
            <a:fld id="{C6FEA300-4D86-4C98-A894-77314E90BBDB}"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37275110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385765"/>
            <a:ext cx="7015163" cy="781051"/>
          </a:xfrm>
        </p:spPr>
        <p:txBody>
          <a:bodyPr/>
          <a:lstStyle/>
          <a:p>
            <a:r>
              <a:rPr lang="en-US"/>
              <a:t>Click to edit Master title style</a:t>
            </a:r>
          </a:p>
        </p:txBody>
      </p:sp>
      <p:sp>
        <p:nvSpPr>
          <p:cNvPr id="3" name="Table Placeholder 2"/>
          <p:cNvSpPr>
            <a:spLocks noGrp="1"/>
          </p:cNvSpPr>
          <p:nvPr>
            <p:ph type="tbl" idx="1"/>
          </p:nvPr>
        </p:nvSpPr>
        <p:spPr>
          <a:xfrm>
            <a:off x="685800" y="1490669"/>
            <a:ext cx="7772400" cy="4681537"/>
          </a:xfrm>
        </p:spPr>
        <p:txBody>
          <a:bodyPr lIns="91440" tIns="45720" rIns="91440" bIns="45720"/>
          <a:lstStyle/>
          <a:p>
            <a:pPr lvl="0"/>
            <a:r>
              <a:rPr lang="en-US" noProof="0"/>
              <a:t>Click icon to add table</a:t>
            </a:r>
            <a:endParaRPr lang="en-US" noProof="0" dirty="0"/>
          </a:p>
        </p:txBody>
      </p:sp>
      <p:sp>
        <p:nvSpPr>
          <p:cNvPr id="4" name="Rectangle 12"/>
          <p:cNvSpPr>
            <a:spLocks noGrp="1" noChangeArrowheads="1"/>
          </p:cNvSpPr>
          <p:nvPr>
            <p:ph type="sldNum" sz="quarter" idx="10"/>
          </p:nvPr>
        </p:nvSpPr>
        <p:spPr>
          <a:ln/>
        </p:spPr>
        <p:txBody>
          <a:bodyPr/>
          <a:lstStyle>
            <a:lvl1pPr>
              <a:defRPr/>
            </a:lvl1pPr>
          </a:lstStyle>
          <a:p>
            <a:pPr>
              <a:defRPr/>
            </a:pPr>
            <a:fld id="{279C7891-4BEC-4B6D-89EF-87B953E57789}"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7668173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0"/>
            <a:ext cx="7772400" cy="1470025"/>
          </a:xfrm>
        </p:spPr>
        <p:txBody>
          <a:bodyPr/>
          <a:lstStyle/>
          <a:p>
            <a:r>
              <a:rPr lang="en-US"/>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CA"/>
          </a:p>
        </p:txBody>
      </p:sp>
      <p:sp>
        <p:nvSpPr>
          <p:cNvPr id="4" name="Rectangle 12"/>
          <p:cNvSpPr>
            <a:spLocks noGrp="1" noChangeArrowheads="1"/>
          </p:cNvSpPr>
          <p:nvPr>
            <p:ph type="sldNum" sz="quarter" idx="10"/>
          </p:nvPr>
        </p:nvSpPr>
        <p:spPr>
          <a:ln/>
        </p:spPr>
        <p:txBody>
          <a:bodyPr/>
          <a:lstStyle>
            <a:lvl1pPr>
              <a:defRPr/>
            </a:lvl1pPr>
          </a:lstStyle>
          <a:p>
            <a:pPr>
              <a:defRPr/>
            </a:pPr>
            <a:fld id="{289D14DC-E872-4B35-BB6B-46E4D0749606}"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19790359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Only" preserve="1">
  <p:cSld name="1_Content">
    <p:spTree>
      <p:nvGrpSpPr>
        <p:cNvPr id="1" name=""/>
        <p:cNvGrpSpPr/>
        <p:nvPr/>
      </p:nvGrpSpPr>
      <p:grpSpPr>
        <a:xfrm>
          <a:off x="0" y="0"/>
          <a:ext cx="0" cy="0"/>
          <a:chOff x="0" y="0"/>
          <a:chExt cx="0" cy="0"/>
        </a:xfrm>
      </p:grpSpPr>
      <p:sp>
        <p:nvSpPr>
          <p:cNvPr id="2" name="Content Placeholder 1"/>
          <p:cNvSpPr>
            <a:spLocks noGrp="1"/>
          </p:cNvSpPr>
          <p:nvPr>
            <p:ph/>
          </p:nvPr>
        </p:nvSpPr>
        <p:spPr>
          <a:xfrm>
            <a:off x="273050" y="69854"/>
            <a:ext cx="8597900" cy="6356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12"/>
          <p:cNvSpPr>
            <a:spLocks noGrp="1" noChangeArrowheads="1"/>
          </p:cNvSpPr>
          <p:nvPr>
            <p:ph type="sldNum" sz="quarter" idx="10"/>
          </p:nvPr>
        </p:nvSpPr>
        <p:spPr>
          <a:ln/>
        </p:spPr>
        <p:txBody>
          <a:bodyPr/>
          <a:lstStyle>
            <a:lvl1pPr>
              <a:defRPr/>
            </a:lvl1pPr>
          </a:lstStyle>
          <a:p>
            <a:pPr>
              <a:defRPr/>
            </a:pPr>
            <a:fld id="{C98544D3-BD48-4742-90F5-74A24295F77D}"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37046888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Line 9"/>
          <p:cNvSpPr>
            <a:spLocks noChangeShapeType="1"/>
          </p:cNvSpPr>
          <p:nvPr userDrawn="1"/>
        </p:nvSpPr>
        <p:spPr bwMode="auto">
          <a:xfrm>
            <a:off x="3484571" y="4953000"/>
            <a:ext cx="2174875" cy="0"/>
          </a:xfrm>
          <a:prstGeom prst="line">
            <a:avLst/>
          </a:prstGeom>
          <a:noFill/>
          <a:ln w="38100">
            <a:solidFill>
              <a:srgbClr val="00B624"/>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pPr>
            <a:endParaRPr lang="en-US" sz="900" dirty="0">
              <a:solidFill>
                <a:srgbClr val="000000"/>
              </a:solidFill>
              <a:cs typeface="Arial" pitchFamily="34" charset="0"/>
            </a:endParaRPr>
          </a:p>
        </p:txBody>
      </p:sp>
      <p:pic>
        <p:nvPicPr>
          <p:cNvPr id="5" name="Picture 12" descr="TD Logo BW"/>
          <p:cNvPicPr>
            <a:picLocks noChangeAspect="1" noChangeArrowheads="1"/>
          </p:cNvPicPr>
          <p:nvPr userDrawn="1"/>
        </p:nvPicPr>
        <p:blipFill>
          <a:blip r:embed="rId2">
            <a:extLst>
              <a:ext uri="{28A0092B-C50C-407E-A947-70E740481C1C}">
                <a14:useLocalDpi xmlns:a14="http://schemas.microsoft.com/office/drawing/2010/main"/>
              </a:ext>
            </a:extLst>
          </a:blip>
          <a:srcRect/>
          <a:stretch>
            <a:fillRect/>
          </a:stretch>
        </p:blipFill>
        <p:spPr bwMode="auto">
          <a:xfrm>
            <a:off x="3505200" y="1295406"/>
            <a:ext cx="21336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3" descr="TD Logo"/>
          <p:cNvPicPr>
            <a:picLocks noChangeAspect="1" noChangeArrowheads="1"/>
          </p:cNvPicPr>
          <p:nvPr userDrawn="1"/>
        </p:nvPicPr>
        <p:blipFill>
          <a:blip r:embed="rId3">
            <a:extLst>
              <a:ext uri="{28A0092B-C50C-407E-A947-70E740481C1C}">
                <a14:useLocalDpi xmlns:a14="http://schemas.microsoft.com/office/drawing/2010/main"/>
              </a:ext>
            </a:extLst>
          </a:blip>
          <a:srcRect/>
          <a:stretch>
            <a:fillRect/>
          </a:stretch>
        </p:blipFill>
        <p:spPr bwMode="hidden">
          <a:xfrm>
            <a:off x="3505200" y="1295406"/>
            <a:ext cx="21336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738" name="Rectangle 10"/>
          <p:cNvSpPr>
            <a:spLocks noGrp="1" noChangeArrowheads="1"/>
          </p:cNvSpPr>
          <p:nvPr>
            <p:ph type="ctrTitle" sz="quarter"/>
          </p:nvPr>
        </p:nvSpPr>
        <p:spPr>
          <a:xfrm>
            <a:off x="392121" y="3429000"/>
            <a:ext cx="8359775" cy="1228725"/>
          </a:xfrm>
        </p:spPr>
        <p:txBody>
          <a:bodyPr anchor="b"/>
          <a:lstStyle>
            <a:lvl1pPr algn="ctr">
              <a:defRPr sz="3600" smtClean="0"/>
            </a:lvl1pPr>
          </a:lstStyle>
          <a:p>
            <a:pPr lvl="0"/>
            <a:r>
              <a:rPr lang="en-US" noProof="0"/>
              <a:t>Master Title First Line </a:t>
            </a:r>
            <a:br>
              <a:rPr lang="en-US" noProof="0"/>
            </a:br>
            <a:r>
              <a:rPr lang="en-US" noProof="0"/>
              <a:t>Master Title Second Line</a:t>
            </a:r>
          </a:p>
        </p:txBody>
      </p:sp>
      <p:sp>
        <p:nvSpPr>
          <p:cNvPr id="73739" name="Rectangle 11"/>
          <p:cNvSpPr>
            <a:spLocks noGrp="1" noChangeArrowheads="1"/>
          </p:cNvSpPr>
          <p:nvPr>
            <p:ph type="subTitle" sz="quarter" idx="1"/>
          </p:nvPr>
        </p:nvSpPr>
        <p:spPr>
          <a:xfrm>
            <a:off x="458796" y="5270505"/>
            <a:ext cx="8226425" cy="1001713"/>
          </a:xfrm>
        </p:spPr>
        <p:txBody>
          <a:bodyPr/>
          <a:lstStyle>
            <a:lvl1pPr marL="0" indent="0" algn="ctr">
              <a:buFont typeface="Wingdings" pitchFamily="2" charset="2"/>
              <a:buNone/>
              <a:defRPr smtClean="0"/>
            </a:lvl1pPr>
          </a:lstStyle>
          <a:p>
            <a:pPr lvl="0"/>
            <a:r>
              <a:rPr lang="en-US" noProof="0"/>
              <a:t>Click to edit Master subtitle style</a:t>
            </a:r>
          </a:p>
        </p:txBody>
      </p:sp>
    </p:spTree>
    <p:extLst>
      <p:ext uri="{BB962C8B-B14F-4D97-AF65-F5344CB8AC3E}">
        <p14:creationId xmlns:p14="http://schemas.microsoft.com/office/powerpoint/2010/main" val="218600077"/>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sldNum" sz="quarter" idx="10"/>
          </p:nvPr>
        </p:nvSpPr>
        <p:spPr>
          <a:ln/>
        </p:spPr>
        <p:txBody>
          <a:bodyPr/>
          <a:lstStyle>
            <a:lvl1pPr>
              <a:defRPr/>
            </a:lvl1pPr>
          </a:lstStyle>
          <a:p>
            <a:pPr>
              <a:defRPr/>
            </a:pPr>
            <a:fld id="{ECE75D8B-504E-4A82-B1C3-74A8808058A9}"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7695484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2"/>
          <p:cNvSpPr>
            <a:spLocks noGrp="1" noChangeArrowheads="1"/>
          </p:cNvSpPr>
          <p:nvPr>
            <p:ph type="sldNum" sz="quarter" idx="10"/>
          </p:nvPr>
        </p:nvSpPr>
        <p:spPr>
          <a:ln/>
        </p:spPr>
        <p:txBody>
          <a:bodyPr/>
          <a:lstStyle>
            <a:lvl1pPr>
              <a:defRPr/>
            </a:lvl1pPr>
          </a:lstStyle>
          <a:p>
            <a:pPr>
              <a:defRPr/>
            </a:pPr>
            <a:fld id="{16672CB8-09F7-4240-A2C1-6236328EDCBB}"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570788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rtl="0" eaLnBrk="1" fontAlgn="base" hangingPunct="1">
              <a:lnSpc>
                <a:spcPct val="85000"/>
              </a:lnSpc>
              <a:spcBef>
                <a:spcPct val="0"/>
              </a:spcBef>
              <a:spcAft>
                <a:spcPct val="0"/>
              </a:spcAft>
              <a:defRPr lang="en-US" sz="2800" b="1" dirty="0">
                <a:solidFill>
                  <a:schemeClr val="accent2"/>
                </a:solidFill>
                <a:latin typeface="+mj-lt"/>
                <a:ea typeface="+mj-ea"/>
                <a:cs typeface="+mj-cs"/>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sldNum" sz="quarter" idx="10"/>
          </p:nvPr>
        </p:nvSpPr>
        <p:spPr>
          <a:ln/>
        </p:spPr>
        <p:txBody>
          <a:bodyPr/>
          <a:lstStyle>
            <a:lvl1pPr>
              <a:defRPr/>
            </a:lvl1pPr>
          </a:lstStyle>
          <a:p>
            <a:pPr>
              <a:defRPr/>
            </a:pPr>
            <a:fld id="{ECE75D8B-504E-4A82-B1C3-74A8808058A9}" type="slidenum">
              <a:rPr lang="en-US">
                <a:solidFill>
                  <a:srgbClr val="6A737B"/>
                </a:solidFill>
              </a:rPr>
              <a:pPr>
                <a:defRPr/>
              </a:pPr>
              <a:t>‹#›</a:t>
            </a:fld>
            <a:endParaRPr lang="en-US" dirty="0">
              <a:solidFill>
                <a:srgbClr val="6A737B"/>
              </a:solidFill>
            </a:endParaRPr>
          </a:p>
        </p:txBody>
      </p:sp>
      <p:pic>
        <p:nvPicPr>
          <p:cNvPr id="5" name="Picture 4"/>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6950529" y="136071"/>
            <a:ext cx="1317173" cy="642257"/>
          </a:xfrm>
          <a:prstGeom prst="rect">
            <a:avLst/>
          </a:prstGeom>
        </p:spPr>
      </p:pic>
    </p:spTree>
    <p:extLst>
      <p:ext uri="{BB962C8B-B14F-4D97-AF65-F5344CB8AC3E}">
        <p14:creationId xmlns:p14="http://schemas.microsoft.com/office/powerpoint/2010/main" val="388548656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490669"/>
            <a:ext cx="3810000" cy="46815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90669"/>
            <a:ext cx="3810000" cy="46815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2"/>
          <p:cNvSpPr>
            <a:spLocks noGrp="1" noChangeArrowheads="1"/>
          </p:cNvSpPr>
          <p:nvPr>
            <p:ph type="sldNum" sz="quarter" idx="10"/>
          </p:nvPr>
        </p:nvSpPr>
        <p:spPr>
          <a:ln/>
        </p:spPr>
        <p:txBody>
          <a:bodyPr/>
          <a:lstStyle>
            <a:lvl1pPr>
              <a:defRPr/>
            </a:lvl1pPr>
          </a:lstStyle>
          <a:p>
            <a:pPr>
              <a:defRPr/>
            </a:pPr>
            <a:fld id="{EC8D7BD2-66A4-48FE-99D6-8308C1B45CDF}"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7336109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3"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3"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2"/>
          <p:cNvSpPr>
            <a:spLocks noGrp="1" noChangeArrowheads="1"/>
          </p:cNvSpPr>
          <p:nvPr>
            <p:ph type="sldNum" sz="quarter" idx="10"/>
          </p:nvPr>
        </p:nvSpPr>
        <p:spPr>
          <a:ln/>
        </p:spPr>
        <p:txBody>
          <a:bodyPr/>
          <a:lstStyle>
            <a:lvl1pPr>
              <a:defRPr/>
            </a:lvl1pPr>
          </a:lstStyle>
          <a:p>
            <a:pPr>
              <a:defRPr/>
            </a:pPr>
            <a:fld id="{337021FB-592A-4107-9198-684BAFDC9F8A}"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13461586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2"/>
          <p:cNvSpPr>
            <a:spLocks noGrp="1" noChangeArrowheads="1"/>
          </p:cNvSpPr>
          <p:nvPr>
            <p:ph type="sldNum" sz="quarter" idx="10"/>
          </p:nvPr>
        </p:nvSpPr>
        <p:spPr>
          <a:ln/>
        </p:spPr>
        <p:txBody>
          <a:bodyPr/>
          <a:lstStyle>
            <a:lvl1pPr>
              <a:defRPr/>
            </a:lvl1pPr>
          </a:lstStyle>
          <a:p>
            <a:pPr>
              <a:defRPr/>
            </a:pPr>
            <a:fld id="{7D2F14DA-F6C3-4CBC-AEA6-2C80A9752ADD}"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22248395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2"/>
          <p:cNvSpPr>
            <a:spLocks noGrp="1" noChangeArrowheads="1"/>
          </p:cNvSpPr>
          <p:nvPr>
            <p:ph type="sldNum" sz="quarter" idx="10"/>
          </p:nvPr>
        </p:nvSpPr>
        <p:spPr>
          <a:ln/>
        </p:spPr>
        <p:txBody>
          <a:bodyPr/>
          <a:lstStyle>
            <a:lvl1pPr>
              <a:defRPr/>
            </a:lvl1pPr>
          </a:lstStyle>
          <a:p>
            <a:pPr>
              <a:defRPr/>
            </a:pPr>
            <a:fld id="{D08F5735-81EF-4C62-A695-2789F8AA7BB3}"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19683095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8" y="273049"/>
            <a:ext cx="3008313"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8" y="1435104"/>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2"/>
          <p:cNvSpPr>
            <a:spLocks noGrp="1" noChangeArrowheads="1"/>
          </p:cNvSpPr>
          <p:nvPr>
            <p:ph type="sldNum" sz="quarter" idx="10"/>
          </p:nvPr>
        </p:nvSpPr>
        <p:spPr>
          <a:ln/>
        </p:spPr>
        <p:txBody>
          <a:bodyPr/>
          <a:lstStyle>
            <a:lvl1pPr>
              <a:defRPr/>
            </a:lvl1pPr>
          </a:lstStyle>
          <a:p>
            <a:pPr>
              <a:defRPr/>
            </a:pPr>
            <a:fld id="{0DE548BE-14B0-4D32-BCDA-94CE748A345C}"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3554197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lIns="91440" tIns="45720" rIns="91440" bIns="4572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1792288" y="5367342"/>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2"/>
          <p:cNvSpPr>
            <a:spLocks noGrp="1" noChangeArrowheads="1"/>
          </p:cNvSpPr>
          <p:nvPr>
            <p:ph type="sldNum" sz="quarter" idx="10"/>
          </p:nvPr>
        </p:nvSpPr>
        <p:spPr>
          <a:ln/>
        </p:spPr>
        <p:txBody>
          <a:bodyPr/>
          <a:lstStyle>
            <a:lvl1pPr>
              <a:defRPr/>
            </a:lvl1pPr>
          </a:lstStyle>
          <a:p>
            <a:pPr>
              <a:defRPr/>
            </a:pPr>
            <a:fld id="{D1A4308C-28DB-4509-AE2A-F8CBF986A67C}"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4427295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sldNum" sz="quarter" idx="10"/>
          </p:nvPr>
        </p:nvSpPr>
        <p:spPr>
          <a:ln/>
        </p:spPr>
        <p:txBody>
          <a:bodyPr/>
          <a:lstStyle>
            <a:lvl1pPr>
              <a:defRPr/>
            </a:lvl1pPr>
          </a:lstStyle>
          <a:p>
            <a:pPr>
              <a:defRPr/>
            </a:pPr>
            <a:fld id="{E1B72DDC-7851-42EC-BC80-EFC4C3480A61}"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41396165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385764"/>
            <a:ext cx="1943100" cy="57864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385764"/>
            <a:ext cx="5676900" cy="57864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sldNum" sz="quarter" idx="10"/>
          </p:nvPr>
        </p:nvSpPr>
        <p:spPr>
          <a:ln/>
        </p:spPr>
        <p:txBody>
          <a:bodyPr/>
          <a:lstStyle>
            <a:lvl1pPr>
              <a:defRPr/>
            </a:lvl1pPr>
          </a:lstStyle>
          <a:p>
            <a:pPr>
              <a:defRPr/>
            </a:pPr>
            <a:fld id="{EA3C9061-0E7F-4B15-B045-8259C0791D2C}"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387265037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685800" y="385765"/>
            <a:ext cx="7015163" cy="781051"/>
          </a:xfrm>
        </p:spPr>
        <p:txBody>
          <a:bodyPr/>
          <a:lstStyle/>
          <a:p>
            <a:r>
              <a:rPr lang="en-US"/>
              <a:t>Click to edit Master title style</a:t>
            </a:r>
          </a:p>
        </p:txBody>
      </p:sp>
      <p:sp>
        <p:nvSpPr>
          <p:cNvPr id="3" name="Chart Placeholder 2"/>
          <p:cNvSpPr>
            <a:spLocks noGrp="1"/>
          </p:cNvSpPr>
          <p:nvPr>
            <p:ph type="chart" idx="1"/>
          </p:nvPr>
        </p:nvSpPr>
        <p:spPr>
          <a:xfrm>
            <a:off x="685800" y="1490669"/>
            <a:ext cx="7772400" cy="4681537"/>
          </a:xfrm>
        </p:spPr>
        <p:txBody>
          <a:bodyPr lIns="91440" tIns="45720" rIns="91440" bIns="45720"/>
          <a:lstStyle/>
          <a:p>
            <a:pPr lvl="0"/>
            <a:r>
              <a:rPr lang="en-US" noProof="0" dirty="0"/>
              <a:t>Click icon to add chart</a:t>
            </a:r>
          </a:p>
        </p:txBody>
      </p:sp>
      <p:sp>
        <p:nvSpPr>
          <p:cNvPr id="4" name="Rectangle 12"/>
          <p:cNvSpPr>
            <a:spLocks noGrp="1" noChangeArrowheads="1"/>
          </p:cNvSpPr>
          <p:nvPr>
            <p:ph type="sldNum" sz="quarter" idx="10"/>
          </p:nvPr>
        </p:nvSpPr>
        <p:spPr>
          <a:ln/>
        </p:spPr>
        <p:txBody>
          <a:bodyPr/>
          <a:lstStyle>
            <a:lvl1pPr>
              <a:defRPr/>
            </a:lvl1pPr>
          </a:lstStyle>
          <a:p>
            <a:pPr>
              <a:defRPr/>
            </a:pPr>
            <a:fld id="{44DC2801-A61E-4160-A684-EC0E950DCB33}"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1512765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85765"/>
            <a:ext cx="7015163" cy="781051"/>
          </a:xfrm>
        </p:spPr>
        <p:txBody>
          <a:bodyPr/>
          <a:lstStyle/>
          <a:p>
            <a:r>
              <a:rPr lang="en-US"/>
              <a:t>Click to edit Master title style</a:t>
            </a:r>
          </a:p>
        </p:txBody>
      </p:sp>
      <p:sp>
        <p:nvSpPr>
          <p:cNvPr id="3" name="Text Placeholder 2"/>
          <p:cNvSpPr>
            <a:spLocks noGrp="1"/>
          </p:cNvSpPr>
          <p:nvPr>
            <p:ph type="body" sz="half" idx="1"/>
          </p:nvPr>
        </p:nvSpPr>
        <p:spPr>
          <a:xfrm>
            <a:off x="685800" y="1490669"/>
            <a:ext cx="3810000" cy="4681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90669"/>
            <a:ext cx="3810000" cy="46815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2"/>
          <p:cNvSpPr>
            <a:spLocks noGrp="1" noChangeArrowheads="1"/>
          </p:cNvSpPr>
          <p:nvPr>
            <p:ph type="sldNum" sz="quarter" idx="10"/>
          </p:nvPr>
        </p:nvSpPr>
        <p:spPr>
          <a:ln/>
        </p:spPr>
        <p:txBody>
          <a:bodyPr/>
          <a:lstStyle>
            <a:lvl1pPr>
              <a:defRPr/>
            </a:lvl1pPr>
          </a:lstStyle>
          <a:p>
            <a:pPr>
              <a:defRPr/>
            </a:pPr>
            <a:fld id="{C6FEA300-4D86-4C98-A894-77314E90BBDB}"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41312122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2"/>
          <p:cNvSpPr>
            <a:spLocks noGrp="1" noChangeArrowheads="1"/>
          </p:cNvSpPr>
          <p:nvPr>
            <p:ph type="sldNum" sz="quarter" idx="10"/>
          </p:nvPr>
        </p:nvSpPr>
        <p:spPr>
          <a:ln/>
        </p:spPr>
        <p:txBody>
          <a:bodyPr/>
          <a:lstStyle>
            <a:lvl1pPr>
              <a:defRPr/>
            </a:lvl1pPr>
          </a:lstStyle>
          <a:p>
            <a:pPr>
              <a:defRPr/>
            </a:pPr>
            <a:fld id="{16672CB8-09F7-4240-A2C1-6236328EDCBB}" type="slidenum">
              <a:rPr lang="en-US">
                <a:solidFill>
                  <a:srgbClr val="6A737B"/>
                </a:solidFill>
              </a:rPr>
              <a:pPr>
                <a:defRPr/>
              </a:pPr>
              <a:t>‹#›</a:t>
            </a:fld>
            <a:endParaRPr lang="en-US" dirty="0">
              <a:solidFill>
                <a:srgbClr val="6A737B"/>
              </a:solidFill>
            </a:endParaRPr>
          </a:p>
        </p:txBody>
      </p:sp>
      <p:pic>
        <p:nvPicPr>
          <p:cNvPr id="5" name="Picture 4"/>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6950529" y="136071"/>
            <a:ext cx="1317173" cy="642257"/>
          </a:xfrm>
          <a:prstGeom prst="rect">
            <a:avLst/>
          </a:prstGeom>
        </p:spPr>
      </p:pic>
    </p:spTree>
    <p:extLst>
      <p:ext uri="{BB962C8B-B14F-4D97-AF65-F5344CB8AC3E}">
        <p14:creationId xmlns:p14="http://schemas.microsoft.com/office/powerpoint/2010/main" val="219526779"/>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385765"/>
            <a:ext cx="7015163" cy="781051"/>
          </a:xfrm>
        </p:spPr>
        <p:txBody>
          <a:bodyPr/>
          <a:lstStyle/>
          <a:p>
            <a:r>
              <a:rPr lang="en-US"/>
              <a:t>Click to edit Master title style</a:t>
            </a:r>
          </a:p>
        </p:txBody>
      </p:sp>
      <p:sp>
        <p:nvSpPr>
          <p:cNvPr id="3" name="Table Placeholder 2"/>
          <p:cNvSpPr>
            <a:spLocks noGrp="1"/>
          </p:cNvSpPr>
          <p:nvPr>
            <p:ph type="tbl" idx="1"/>
          </p:nvPr>
        </p:nvSpPr>
        <p:spPr>
          <a:xfrm>
            <a:off x="685800" y="1490669"/>
            <a:ext cx="7772400" cy="4681537"/>
          </a:xfrm>
        </p:spPr>
        <p:txBody>
          <a:bodyPr lIns="91440" tIns="45720" rIns="91440" bIns="45720"/>
          <a:lstStyle/>
          <a:p>
            <a:pPr lvl="0"/>
            <a:r>
              <a:rPr lang="en-US" noProof="0" dirty="0"/>
              <a:t>Click icon to add table</a:t>
            </a:r>
          </a:p>
        </p:txBody>
      </p:sp>
      <p:sp>
        <p:nvSpPr>
          <p:cNvPr id="4" name="Rectangle 12"/>
          <p:cNvSpPr>
            <a:spLocks noGrp="1" noChangeArrowheads="1"/>
          </p:cNvSpPr>
          <p:nvPr>
            <p:ph type="sldNum" sz="quarter" idx="10"/>
          </p:nvPr>
        </p:nvSpPr>
        <p:spPr>
          <a:ln/>
        </p:spPr>
        <p:txBody>
          <a:bodyPr/>
          <a:lstStyle>
            <a:lvl1pPr>
              <a:defRPr/>
            </a:lvl1pPr>
          </a:lstStyle>
          <a:p>
            <a:pPr>
              <a:defRPr/>
            </a:pPr>
            <a:fld id="{279C7891-4BEC-4B6D-89EF-87B953E57789}"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64719469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0"/>
            <a:ext cx="7772400" cy="1470025"/>
          </a:xfrm>
        </p:spPr>
        <p:txBody>
          <a:bodyPr/>
          <a:lstStyle/>
          <a:p>
            <a:r>
              <a:rPr lang="en-US"/>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CA"/>
          </a:p>
        </p:txBody>
      </p:sp>
      <p:sp>
        <p:nvSpPr>
          <p:cNvPr id="4" name="Rectangle 12"/>
          <p:cNvSpPr>
            <a:spLocks noGrp="1" noChangeArrowheads="1"/>
          </p:cNvSpPr>
          <p:nvPr>
            <p:ph type="sldNum" sz="quarter" idx="10"/>
          </p:nvPr>
        </p:nvSpPr>
        <p:spPr>
          <a:ln/>
        </p:spPr>
        <p:txBody>
          <a:bodyPr/>
          <a:lstStyle>
            <a:lvl1pPr>
              <a:defRPr/>
            </a:lvl1pPr>
          </a:lstStyle>
          <a:p>
            <a:pPr>
              <a:defRPr/>
            </a:pPr>
            <a:fld id="{289D14DC-E872-4B35-BB6B-46E4D0749606}"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64432499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273050" y="69854"/>
            <a:ext cx="8597900" cy="6356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8"/>
          <p:cNvSpPr>
            <a:spLocks noGrp="1" noChangeArrowheads="1"/>
          </p:cNvSpPr>
          <p:nvPr>
            <p:ph type="sldNum" sz="quarter" idx="10"/>
          </p:nvPr>
        </p:nvSpPr>
        <p:spPr/>
        <p:txBody>
          <a:bodyPr/>
          <a:lstStyle>
            <a:lvl1pPr>
              <a:defRPr>
                <a:latin typeface="Arial" pitchFamily="34" charset="0"/>
                <a:cs typeface="Arial" pitchFamily="34" charset="0"/>
              </a:defRPr>
            </a:lvl1pPr>
          </a:lstStyle>
          <a:p>
            <a:pPr>
              <a:defRPr/>
            </a:pPr>
            <a:fld id="{59FFC1B0-6F35-4BD8-9843-9806A4C5777E}" type="slidenum">
              <a:rPr lang="en-CA">
                <a:solidFill>
                  <a:srgbClr val="6A737B"/>
                </a:solidFill>
              </a:rPr>
              <a:pPr>
                <a:defRPr/>
              </a:pPr>
              <a:t>‹#›</a:t>
            </a:fld>
            <a:endParaRPr lang="en-CA" dirty="0">
              <a:solidFill>
                <a:srgbClr val="6A737B"/>
              </a:solidFill>
            </a:endParaRPr>
          </a:p>
        </p:txBody>
      </p:sp>
    </p:spTree>
    <p:extLst>
      <p:ext uri="{BB962C8B-B14F-4D97-AF65-F5344CB8AC3E}">
        <p14:creationId xmlns:p14="http://schemas.microsoft.com/office/powerpoint/2010/main" val="41428563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Only" preserve="1">
  <p:cSld name="1_Content">
    <p:spTree>
      <p:nvGrpSpPr>
        <p:cNvPr id="1" name=""/>
        <p:cNvGrpSpPr/>
        <p:nvPr/>
      </p:nvGrpSpPr>
      <p:grpSpPr>
        <a:xfrm>
          <a:off x="0" y="0"/>
          <a:ext cx="0" cy="0"/>
          <a:chOff x="0" y="0"/>
          <a:chExt cx="0" cy="0"/>
        </a:xfrm>
      </p:grpSpPr>
      <p:sp>
        <p:nvSpPr>
          <p:cNvPr id="2" name="Content Placeholder 1"/>
          <p:cNvSpPr>
            <a:spLocks noGrp="1"/>
          </p:cNvSpPr>
          <p:nvPr>
            <p:ph/>
          </p:nvPr>
        </p:nvSpPr>
        <p:spPr>
          <a:xfrm>
            <a:off x="273050" y="69854"/>
            <a:ext cx="8597900" cy="6356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12"/>
          <p:cNvSpPr>
            <a:spLocks noGrp="1" noChangeArrowheads="1"/>
          </p:cNvSpPr>
          <p:nvPr>
            <p:ph type="sldNum" sz="quarter" idx="10"/>
          </p:nvPr>
        </p:nvSpPr>
        <p:spPr>
          <a:ln/>
        </p:spPr>
        <p:txBody>
          <a:bodyPr/>
          <a:lstStyle>
            <a:lvl1pPr>
              <a:defRPr/>
            </a:lvl1pPr>
          </a:lstStyle>
          <a:p>
            <a:pPr>
              <a:defRPr/>
            </a:pPr>
            <a:fld id="{C98544D3-BD48-4742-90F5-74A24295F77D}"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582841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490669"/>
            <a:ext cx="3810000" cy="46815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90669"/>
            <a:ext cx="3810000" cy="46815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2"/>
          <p:cNvSpPr>
            <a:spLocks noGrp="1" noChangeArrowheads="1"/>
          </p:cNvSpPr>
          <p:nvPr>
            <p:ph type="sldNum" sz="quarter" idx="10"/>
          </p:nvPr>
        </p:nvSpPr>
        <p:spPr>
          <a:ln/>
        </p:spPr>
        <p:txBody>
          <a:bodyPr/>
          <a:lstStyle>
            <a:lvl1pPr>
              <a:defRPr/>
            </a:lvl1pPr>
          </a:lstStyle>
          <a:p>
            <a:pPr>
              <a:defRPr/>
            </a:pPr>
            <a:fld id="{EC8D7BD2-66A4-48FE-99D6-8308C1B45CDF}"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09472648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3"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3"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2"/>
          <p:cNvSpPr>
            <a:spLocks noGrp="1" noChangeArrowheads="1"/>
          </p:cNvSpPr>
          <p:nvPr>
            <p:ph type="sldNum" sz="quarter" idx="10"/>
          </p:nvPr>
        </p:nvSpPr>
        <p:spPr>
          <a:ln/>
        </p:spPr>
        <p:txBody>
          <a:bodyPr/>
          <a:lstStyle>
            <a:lvl1pPr>
              <a:defRPr/>
            </a:lvl1pPr>
          </a:lstStyle>
          <a:p>
            <a:pPr>
              <a:defRPr/>
            </a:pPr>
            <a:fld id="{337021FB-592A-4107-9198-684BAFDC9F8A}"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8698941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2"/>
          <p:cNvSpPr>
            <a:spLocks noGrp="1" noChangeArrowheads="1"/>
          </p:cNvSpPr>
          <p:nvPr>
            <p:ph type="sldNum" sz="quarter" idx="10"/>
          </p:nvPr>
        </p:nvSpPr>
        <p:spPr>
          <a:ln/>
        </p:spPr>
        <p:txBody>
          <a:bodyPr/>
          <a:lstStyle>
            <a:lvl1pPr>
              <a:defRPr/>
            </a:lvl1pPr>
          </a:lstStyle>
          <a:p>
            <a:pPr>
              <a:defRPr/>
            </a:pPr>
            <a:fld id="{7D2F14DA-F6C3-4CBC-AEA6-2C80A9752ADD}"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40106335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2"/>
          <p:cNvSpPr>
            <a:spLocks noGrp="1" noChangeArrowheads="1"/>
          </p:cNvSpPr>
          <p:nvPr>
            <p:ph type="sldNum" sz="quarter" idx="10"/>
          </p:nvPr>
        </p:nvSpPr>
        <p:spPr>
          <a:ln/>
        </p:spPr>
        <p:txBody>
          <a:bodyPr/>
          <a:lstStyle>
            <a:lvl1pPr>
              <a:defRPr/>
            </a:lvl1pPr>
          </a:lstStyle>
          <a:p>
            <a:pPr>
              <a:defRPr/>
            </a:pPr>
            <a:fld id="{D08F5735-81EF-4C62-A695-2789F8AA7BB3}"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3211436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8" y="273049"/>
            <a:ext cx="3008313"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8" y="1435104"/>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2"/>
          <p:cNvSpPr>
            <a:spLocks noGrp="1" noChangeArrowheads="1"/>
          </p:cNvSpPr>
          <p:nvPr>
            <p:ph type="sldNum" sz="quarter" idx="10"/>
          </p:nvPr>
        </p:nvSpPr>
        <p:spPr>
          <a:ln/>
        </p:spPr>
        <p:txBody>
          <a:bodyPr/>
          <a:lstStyle>
            <a:lvl1pPr>
              <a:defRPr/>
            </a:lvl1pPr>
          </a:lstStyle>
          <a:p>
            <a:pPr>
              <a:defRPr/>
            </a:pPr>
            <a:fld id="{0DE548BE-14B0-4D32-BCDA-94CE748A345C}"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2000832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lIns="91440" tIns="45720" rIns="91440" bIns="4572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5367342"/>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2"/>
          <p:cNvSpPr>
            <a:spLocks noGrp="1" noChangeArrowheads="1"/>
          </p:cNvSpPr>
          <p:nvPr>
            <p:ph type="sldNum" sz="quarter" idx="10"/>
          </p:nvPr>
        </p:nvSpPr>
        <p:spPr>
          <a:ln/>
        </p:spPr>
        <p:txBody>
          <a:bodyPr/>
          <a:lstStyle>
            <a:lvl1pPr>
              <a:defRPr/>
            </a:lvl1pPr>
          </a:lstStyle>
          <a:p>
            <a:pPr>
              <a:defRPr/>
            </a:pPr>
            <a:fld id="{D1A4308C-28DB-4509-AE2A-F8CBF986A67C}" type="slidenum">
              <a:rPr lang="en-US">
                <a:solidFill>
                  <a:srgbClr val="6A737B"/>
                </a:solidFill>
              </a:rPr>
              <a:pPr>
                <a:defRPr/>
              </a:pPr>
              <a:t>‹#›</a:t>
            </a:fld>
            <a:endParaRPr lang="en-US" dirty="0">
              <a:solidFill>
                <a:srgbClr val="6A737B"/>
              </a:solidFill>
            </a:endParaRPr>
          </a:p>
        </p:txBody>
      </p:sp>
    </p:spTree>
    <p:extLst>
      <p:ext uri="{BB962C8B-B14F-4D97-AF65-F5344CB8AC3E}">
        <p14:creationId xmlns:p14="http://schemas.microsoft.com/office/powerpoint/2010/main" val="181336533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8" Type="http://schemas.openxmlformats.org/officeDocument/2006/relationships/image" Target="../media/image1.png"/><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5.xml"/><Relationship Id="rId20" Type="http://schemas.openxmlformats.org/officeDocument/2006/relationships/image" Target="../media/image2.png"/><Relationship Id="rId10" Type="http://schemas.openxmlformats.org/officeDocument/2006/relationships/slideLayout" Target="../slideLayouts/slideLayout26.xml"/><Relationship Id="rId11" Type="http://schemas.openxmlformats.org/officeDocument/2006/relationships/slideLayout" Target="../slideLayouts/slideLayout27.xml"/><Relationship Id="rId12" Type="http://schemas.openxmlformats.org/officeDocument/2006/relationships/slideLayout" Target="../slideLayouts/slideLayout28.xml"/><Relationship Id="rId13" Type="http://schemas.openxmlformats.org/officeDocument/2006/relationships/slideLayout" Target="../slideLayouts/slideLayout29.xml"/><Relationship Id="rId14" Type="http://schemas.openxmlformats.org/officeDocument/2006/relationships/slideLayout" Target="../slideLayouts/slideLayout30.xml"/><Relationship Id="rId15" Type="http://schemas.openxmlformats.org/officeDocument/2006/relationships/slideLayout" Target="../slideLayouts/slideLayout31.xml"/><Relationship Id="rId16" Type="http://schemas.openxmlformats.org/officeDocument/2006/relationships/slideLayout" Target="../slideLayouts/slideLayout32.xml"/><Relationship Id="rId17" Type="http://schemas.openxmlformats.org/officeDocument/2006/relationships/slideLayout" Target="../slideLayouts/slideLayout33.xml"/><Relationship Id="rId18" Type="http://schemas.openxmlformats.org/officeDocument/2006/relationships/theme" Target="../theme/theme2.xml"/><Relationship Id="rId19" Type="http://schemas.openxmlformats.org/officeDocument/2006/relationships/image" Target="../media/image1.png"/><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10"/>
          <p:cNvSpPr>
            <a:spLocks noGrp="1" noChangeArrowheads="1"/>
          </p:cNvSpPr>
          <p:nvPr>
            <p:ph type="title"/>
          </p:nvPr>
        </p:nvSpPr>
        <p:spPr bwMode="auto">
          <a:xfrm>
            <a:off x="284163" y="69854"/>
            <a:ext cx="7834312" cy="7826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ctr" anchorCtr="0" compatLnSpc="1">
            <a:prstTxWarp prst="textNoShape">
              <a:avLst/>
            </a:prstTxWarp>
          </a:bodyPr>
          <a:lstStyle/>
          <a:p>
            <a:pPr lvl="0"/>
            <a:r>
              <a:rPr lang="en-US"/>
              <a:t>Click to Edit Title</a:t>
            </a:r>
            <a:br>
              <a:rPr lang="en-US"/>
            </a:br>
            <a:r>
              <a:rPr lang="en-US"/>
              <a:t>Include Two Lines of Text</a:t>
            </a:r>
          </a:p>
        </p:txBody>
      </p:sp>
      <p:sp>
        <p:nvSpPr>
          <p:cNvPr id="1027" name="Rectangle 11"/>
          <p:cNvSpPr>
            <a:spLocks noGrp="1" noChangeArrowheads="1"/>
          </p:cNvSpPr>
          <p:nvPr>
            <p:ph type="body" idx="1"/>
          </p:nvPr>
        </p:nvSpPr>
        <p:spPr bwMode="auto">
          <a:xfrm>
            <a:off x="273050" y="1152525"/>
            <a:ext cx="8597900" cy="527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36" name="Rectangle 12"/>
          <p:cNvSpPr>
            <a:spLocks noGrp="1" noChangeArrowheads="1"/>
          </p:cNvSpPr>
          <p:nvPr>
            <p:ph type="sldNum" sz="quarter" idx="4"/>
          </p:nvPr>
        </p:nvSpPr>
        <p:spPr bwMode="auto">
          <a:xfrm>
            <a:off x="8223250" y="6494465"/>
            <a:ext cx="647700" cy="219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algn="r">
              <a:defRPr sz="1000">
                <a:solidFill>
                  <a:schemeClr val="bg2"/>
                </a:solidFill>
                <a:latin typeface="Arial" pitchFamily="34" charset="0"/>
                <a:cs typeface="Arial" pitchFamily="34" charset="0"/>
              </a:defRPr>
            </a:lvl1pPr>
          </a:lstStyle>
          <a:p>
            <a:pPr fontAlgn="base">
              <a:spcBef>
                <a:spcPct val="0"/>
              </a:spcBef>
              <a:spcAft>
                <a:spcPct val="0"/>
              </a:spcAft>
              <a:defRPr/>
            </a:pPr>
            <a:fld id="{377801A7-A541-4C15-9F8E-F3F9148B8141}" type="slidenum">
              <a:rPr lang="en-US">
                <a:solidFill>
                  <a:srgbClr val="6A737B"/>
                </a:solidFill>
              </a:rPr>
              <a:pPr fontAlgn="base">
                <a:spcBef>
                  <a:spcPct val="0"/>
                </a:spcBef>
                <a:spcAft>
                  <a:spcPct val="0"/>
                </a:spcAft>
                <a:defRPr/>
              </a:pPr>
              <a:t>‹#›</a:t>
            </a:fld>
            <a:endParaRPr lang="en-US" dirty="0">
              <a:solidFill>
                <a:srgbClr val="6A737B"/>
              </a:solidFill>
            </a:endParaRPr>
          </a:p>
        </p:txBody>
      </p:sp>
      <p:pic>
        <p:nvPicPr>
          <p:cNvPr id="1029" name="Picture 13"/>
          <p:cNvPicPr>
            <a:picLocks noChangeAspect="1" noChangeArrowheads="1"/>
          </p:cNvPicPr>
          <p:nvPr/>
        </p:nvPicPr>
        <p:blipFill>
          <a:blip r:embed="rId18">
            <a:extLst>
              <a:ext uri="{28A0092B-C50C-407E-A947-70E740481C1C}">
                <a14:useLocalDpi xmlns:a14="http://schemas.microsoft.com/office/drawing/2010/main"/>
              </a:ext>
            </a:extLst>
          </a:blip>
          <a:srcRect/>
          <a:stretch>
            <a:fillRect/>
          </a:stretch>
        </p:blipFill>
        <p:spPr bwMode="auto">
          <a:xfrm>
            <a:off x="8374063" y="234954"/>
            <a:ext cx="495300" cy="4381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14"/>
          <p:cNvPicPr>
            <a:picLocks noChangeAspect="1" noChangeArrowheads="1"/>
          </p:cNvPicPr>
          <p:nvPr/>
        </p:nvPicPr>
        <p:blipFill>
          <a:blip r:embed="rId19">
            <a:extLst>
              <a:ext uri="{28A0092B-C50C-407E-A947-70E740481C1C}">
                <a14:useLocalDpi xmlns:a14="http://schemas.microsoft.com/office/drawing/2010/main"/>
              </a:ext>
            </a:extLst>
          </a:blip>
          <a:srcRect/>
          <a:stretch>
            <a:fillRect/>
          </a:stretch>
        </p:blipFill>
        <p:spPr bwMode="hidden">
          <a:xfrm>
            <a:off x="8374063" y="234954"/>
            <a:ext cx="495300" cy="4381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lgn="ctr">
                <a:solidFill>
                  <a:schemeClr val="accent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31" name="Line 8"/>
          <p:cNvSpPr>
            <a:spLocks noChangeShapeType="1"/>
          </p:cNvSpPr>
          <p:nvPr/>
        </p:nvSpPr>
        <p:spPr bwMode="auto">
          <a:xfrm>
            <a:off x="8" y="990600"/>
            <a:ext cx="9140825" cy="0"/>
          </a:xfrm>
          <a:prstGeom prst="line">
            <a:avLst/>
          </a:prstGeom>
          <a:noFill/>
          <a:ln w="44450">
            <a:solidFill>
              <a:schemeClr val="accent1"/>
            </a:solidFill>
            <a:round/>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pPr>
            <a:endParaRPr lang="en-US" sz="900" dirty="0">
              <a:solidFill>
                <a:srgbClr val="000000"/>
              </a:solidFill>
              <a:cs typeface="Arial" pitchFamily="34" charset="0"/>
            </a:endParaRPr>
          </a:p>
        </p:txBody>
      </p:sp>
      <p:sp>
        <p:nvSpPr>
          <p:cNvPr id="2" name="fl" descr="Internal"/>
          <p:cNvSpPr txBox="1"/>
          <p:nvPr/>
        </p:nvSpPr>
        <p:spPr>
          <a:xfrm>
            <a:off x="0" y="6657340"/>
            <a:ext cx="9144000" cy="230832"/>
          </a:xfrm>
          <a:prstGeom prst="rect">
            <a:avLst/>
          </a:prstGeom>
          <a:noFill/>
        </p:spPr>
        <p:txBody>
          <a:bodyPr vert="horz" rtlCol="0">
            <a:spAutoFit/>
          </a:bodyPr>
          <a:lstStyle/>
          <a:p>
            <a:pPr algn="l" fontAlgn="base">
              <a:spcBef>
                <a:spcPct val="0"/>
              </a:spcBef>
              <a:spcAft>
                <a:spcPct val="0"/>
              </a:spcAft>
            </a:pPr>
            <a:r>
              <a:rPr lang="en-US" sz="900" smtClean="0">
                <a:solidFill>
                  <a:srgbClr val="000000"/>
                </a:solidFill>
                <a:cs typeface="Arial" pitchFamily="34" charset="0"/>
              </a:rPr>
              <a:t>Internal</a:t>
            </a:r>
            <a:endParaRPr lang="en-US" sz="900" dirty="0">
              <a:solidFill>
                <a:srgbClr val="000000"/>
              </a:solidFill>
              <a:cs typeface="Arial" pitchFamily="34" charset="0"/>
            </a:endParaRPr>
          </a:p>
        </p:txBody>
      </p:sp>
    </p:spTree>
    <p:extLst>
      <p:ext uri="{BB962C8B-B14F-4D97-AF65-F5344CB8AC3E}">
        <p14:creationId xmlns:p14="http://schemas.microsoft.com/office/powerpoint/2010/main" val="18948514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7" r:id="rId16"/>
  </p:sldLayoutIdLst>
  <p:hf hdr="0" ftr="0" dt="0"/>
  <p:txStyles>
    <p:titleStyle>
      <a:lvl1pPr algn="l" rtl="0" eaLnBrk="1" fontAlgn="base" hangingPunct="1">
        <a:lnSpc>
          <a:spcPct val="85000"/>
        </a:lnSpc>
        <a:spcBef>
          <a:spcPct val="0"/>
        </a:spcBef>
        <a:spcAft>
          <a:spcPct val="0"/>
        </a:spcAft>
        <a:defRPr sz="2800" b="1">
          <a:solidFill>
            <a:schemeClr val="tx1"/>
          </a:solidFill>
          <a:latin typeface="+mj-lt"/>
          <a:ea typeface="+mj-ea"/>
          <a:cs typeface="+mj-cs"/>
        </a:defRPr>
      </a:lvl1pPr>
      <a:lvl2pPr algn="l" rtl="0" eaLnBrk="1" fontAlgn="base" hangingPunct="1">
        <a:lnSpc>
          <a:spcPct val="85000"/>
        </a:lnSpc>
        <a:spcBef>
          <a:spcPct val="0"/>
        </a:spcBef>
        <a:spcAft>
          <a:spcPct val="0"/>
        </a:spcAft>
        <a:defRPr sz="2800" b="1">
          <a:solidFill>
            <a:schemeClr val="tx1"/>
          </a:solidFill>
          <a:latin typeface="Arial" charset="0"/>
        </a:defRPr>
      </a:lvl2pPr>
      <a:lvl3pPr algn="l" rtl="0" eaLnBrk="1" fontAlgn="base" hangingPunct="1">
        <a:lnSpc>
          <a:spcPct val="85000"/>
        </a:lnSpc>
        <a:spcBef>
          <a:spcPct val="0"/>
        </a:spcBef>
        <a:spcAft>
          <a:spcPct val="0"/>
        </a:spcAft>
        <a:defRPr sz="2800" b="1">
          <a:solidFill>
            <a:schemeClr val="tx1"/>
          </a:solidFill>
          <a:latin typeface="Arial" charset="0"/>
        </a:defRPr>
      </a:lvl3pPr>
      <a:lvl4pPr algn="l" rtl="0" eaLnBrk="1" fontAlgn="base" hangingPunct="1">
        <a:lnSpc>
          <a:spcPct val="85000"/>
        </a:lnSpc>
        <a:spcBef>
          <a:spcPct val="0"/>
        </a:spcBef>
        <a:spcAft>
          <a:spcPct val="0"/>
        </a:spcAft>
        <a:defRPr sz="2800" b="1">
          <a:solidFill>
            <a:schemeClr val="tx1"/>
          </a:solidFill>
          <a:latin typeface="Arial" charset="0"/>
        </a:defRPr>
      </a:lvl4pPr>
      <a:lvl5pPr algn="l" rtl="0" eaLnBrk="1" fontAlgn="base" hangingPunct="1">
        <a:lnSpc>
          <a:spcPct val="85000"/>
        </a:lnSpc>
        <a:spcBef>
          <a:spcPct val="0"/>
        </a:spcBef>
        <a:spcAft>
          <a:spcPct val="0"/>
        </a:spcAft>
        <a:defRPr sz="2800" b="1">
          <a:solidFill>
            <a:schemeClr val="tx1"/>
          </a:solidFill>
          <a:latin typeface="Arial" charset="0"/>
        </a:defRPr>
      </a:lvl5pPr>
      <a:lvl6pPr marL="457200" algn="l" rtl="0" eaLnBrk="1" fontAlgn="base" hangingPunct="1">
        <a:lnSpc>
          <a:spcPct val="85000"/>
        </a:lnSpc>
        <a:spcBef>
          <a:spcPct val="0"/>
        </a:spcBef>
        <a:spcAft>
          <a:spcPct val="0"/>
        </a:spcAft>
        <a:defRPr sz="2800" b="1">
          <a:solidFill>
            <a:schemeClr val="tx2"/>
          </a:solidFill>
          <a:latin typeface="Arial" charset="0"/>
        </a:defRPr>
      </a:lvl6pPr>
      <a:lvl7pPr marL="914400" algn="l" rtl="0" eaLnBrk="1" fontAlgn="base" hangingPunct="1">
        <a:lnSpc>
          <a:spcPct val="85000"/>
        </a:lnSpc>
        <a:spcBef>
          <a:spcPct val="0"/>
        </a:spcBef>
        <a:spcAft>
          <a:spcPct val="0"/>
        </a:spcAft>
        <a:defRPr sz="2800" b="1">
          <a:solidFill>
            <a:schemeClr val="tx2"/>
          </a:solidFill>
          <a:latin typeface="Arial" charset="0"/>
        </a:defRPr>
      </a:lvl7pPr>
      <a:lvl8pPr marL="1371600" algn="l" rtl="0" eaLnBrk="1" fontAlgn="base" hangingPunct="1">
        <a:lnSpc>
          <a:spcPct val="85000"/>
        </a:lnSpc>
        <a:spcBef>
          <a:spcPct val="0"/>
        </a:spcBef>
        <a:spcAft>
          <a:spcPct val="0"/>
        </a:spcAft>
        <a:defRPr sz="2800" b="1">
          <a:solidFill>
            <a:schemeClr val="tx2"/>
          </a:solidFill>
          <a:latin typeface="Arial" charset="0"/>
        </a:defRPr>
      </a:lvl8pPr>
      <a:lvl9pPr marL="1828800" algn="l" rtl="0" eaLnBrk="1" fontAlgn="base" hangingPunct="1">
        <a:lnSpc>
          <a:spcPct val="85000"/>
        </a:lnSpc>
        <a:spcBef>
          <a:spcPct val="0"/>
        </a:spcBef>
        <a:spcAft>
          <a:spcPct val="0"/>
        </a:spcAft>
        <a:defRPr sz="2800" b="1">
          <a:solidFill>
            <a:schemeClr val="tx2"/>
          </a:solidFill>
          <a:latin typeface="Arial" charset="0"/>
        </a:defRPr>
      </a:lvl9pPr>
    </p:titleStyle>
    <p:body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10"/>
          <p:cNvSpPr>
            <a:spLocks noGrp="1" noChangeArrowheads="1"/>
          </p:cNvSpPr>
          <p:nvPr>
            <p:ph type="title"/>
          </p:nvPr>
        </p:nvSpPr>
        <p:spPr bwMode="auto">
          <a:xfrm>
            <a:off x="284163" y="69854"/>
            <a:ext cx="7834312" cy="7826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ctr" anchorCtr="0" compatLnSpc="1">
            <a:prstTxWarp prst="textNoShape">
              <a:avLst/>
            </a:prstTxWarp>
          </a:bodyPr>
          <a:lstStyle/>
          <a:p>
            <a:pPr lvl="0"/>
            <a:r>
              <a:rPr lang="en-US"/>
              <a:t>Click to Edit Title</a:t>
            </a:r>
            <a:br>
              <a:rPr lang="en-US"/>
            </a:br>
            <a:r>
              <a:rPr lang="en-US"/>
              <a:t>Include Two Lines of Text</a:t>
            </a:r>
          </a:p>
        </p:txBody>
      </p:sp>
      <p:sp>
        <p:nvSpPr>
          <p:cNvPr id="1027" name="Rectangle 11"/>
          <p:cNvSpPr>
            <a:spLocks noGrp="1" noChangeArrowheads="1"/>
          </p:cNvSpPr>
          <p:nvPr>
            <p:ph type="body" idx="1"/>
          </p:nvPr>
        </p:nvSpPr>
        <p:spPr bwMode="auto">
          <a:xfrm>
            <a:off x="273050" y="1152525"/>
            <a:ext cx="8597900" cy="527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36" name="Rectangle 12"/>
          <p:cNvSpPr>
            <a:spLocks noGrp="1" noChangeArrowheads="1"/>
          </p:cNvSpPr>
          <p:nvPr>
            <p:ph type="sldNum" sz="quarter" idx="4"/>
          </p:nvPr>
        </p:nvSpPr>
        <p:spPr bwMode="auto">
          <a:xfrm>
            <a:off x="8223250" y="6494465"/>
            <a:ext cx="647700" cy="219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algn="r">
              <a:defRPr sz="1000">
                <a:solidFill>
                  <a:schemeClr val="bg2"/>
                </a:solidFill>
                <a:latin typeface="Arial" pitchFamily="34" charset="0"/>
                <a:cs typeface="Arial" pitchFamily="34" charset="0"/>
              </a:defRPr>
            </a:lvl1pPr>
          </a:lstStyle>
          <a:p>
            <a:pPr fontAlgn="base">
              <a:spcBef>
                <a:spcPct val="0"/>
              </a:spcBef>
              <a:spcAft>
                <a:spcPct val="0"/>
              </a:spcAft>
              <a:defRPr/>
            </a:pPr>
            <a:fld id="{377801A7-A541-4C15-9F8E-F3F9148B8141}" type="slidenum">
              <a:rPr lang="en-US">
                <a:solidFill>
                  <a:srgbClr val="6A737B"/>
                </a:solidFill>
              </a:rPr>
              <a:pPr fontAlgn="base">
                <a:spcBef>
                  <a:spcPct val="0"/>
                </a:spcBef>
                <a:spcAft>
                  <a:spcPct val="0"/>
                </a:spcAft>
                <a:defRPr/>
              </a:pPr>
              <a:t>‹#›</a:t>
            </a:fld>
            <a:endParaRPr lang="en-US" dirty="0">
              <a:solidFill>
                <a:srgbClr val="6A737B"/>
              </a:solidFill>
            </a:endParaRPr>
          </a:p>
        </p:txBody>
      </p:sp>
      <p:pic>
        <p:nvPicPr>
          <p:cNvPr id="1029" name="Picture 13"/>
          <p:cNvPicPr>
            <a:picLocks noChangeAspect="1" noChangeArrowheads="1"/>
          </p:cNvPicPr>
          <p:nvPr/>
        </p:nvPicPr>
        <p:blipFill>
          <a:blip r:embed="rId19">
            <a:extLst>
              <a:ext uri="{28A0092B-C50C-407E-A947-70E740481C1C}">
                <a14:useLocalDpi xmlns:a14="http://schemas.microsoft.com/office/drawing/2010/main"/>
              </a:ext>
            </a:extLst>
          </a:blip>
          <a:srcRect/>
          <a:stretch>
            <a:fillRect/>
          </a:stretch>
        </p:blipFill>
        <p:spPr bwMode="auto">
          <a:xfrm>
            <a:off x="8374063" y="234954"/>
            <a:ext cx="495300" cy="4381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14"/>
          <p:cNvPicPr>
            <a:picLocks noChangeAspect="1" noChangeArrowheads="1"/>
          </p:cNvPicPr>
          <p:nvPr/>
        </p:nvPicPr>
        <p:blipFill>
          <a:blip r:embed="rId20">
            <a:extLst>
              <a:ext uri="{28A0092B-C50C-407E-A947-70E740481C1C}">
                <a14:useLocalDpi xmlns:a14="http://schemas.microsoft.com/office/drawing/2010/main"/>
              </a:ext>
            </a:extLst>
          </a:blip>
          <a:srcRect/>
          <a:stretch>
            <a:fillRect/>
          </a:stretch>
        </p:blipFill>
        <p:spPr bwMode="hidden">
          <a:xfrm>
            <a:off x="8374063" y="234954"/>
            <a:ext cx="495300" cy="4381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lgn="ctr">
                <a:solidFill>
                  <a:schemeClr val="accent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31" name="Line 8"/>
          <p:cNvSpPr>
            <a:spLocks noChangeShapeType="1"/>
          </p:cNvSpPr>
          <p:nvPr/>
        </p:nvSpPr>
        <p:spPr bwMode="auto">
          <a:xfrm>
            <a:off x="8" y="990600"/>
            <a:ext cx="9140825" cy="0"/>
          </a:xfrm>
          <a:prstGeom prst="line">
            <a:avLst/>
          </a:prstGeom>
          <a:noFill/>
          <a:ln w="44450">
            <a:solidFill>
              <a:schemeClr val="accent1"/>
            </a:solidFill>
            <a:round/>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pPr>
            <a:endParaRPr lang="en-US" sz="900" dirty="0">
              <a:solidFill>
                <a:srgbClr val="000000"/>
              </a:solidFill>
              <a:cs typeface="Arial" pitchFamily="34" charset="0"/>
            </a:endParaRPr>
          </a:p>
        </p:txBody>
      </p:sp>
      <p:sp>
        <p:nvSpPr>
          <p:cNvPr id="2" name="fl" descr="Internal"/>
          <p:cNvSpPr txBox="1"/>
          <p:nvPr/>
        </p:nvSpPr>
        <p:spPr>
          <a:xfrm>
            <a:off x="0" y="6657340"/>
            <a:ext cx="9144000" cy="230832"/>
          </a:xfrm>
          <a:prstGeom prst="rect">
            <a:avLst/>
          </a:prstGeom>
          <a:noFill/>
        </p:spPr>
        <p:txBody>
          <a:bodyPr vert="horz" rtlCol="0">
            <a:spAutoFit/>
          </a:bodyPr>
          <a:lstStyle/>
          <a:p>
            <a:pPr algn="l" fontAlgn="base">
              <a:spcBef>
                <a:spcPct val="0"/>
              </a:spcBef>
              <a:spcAft>
                <a:spcPct val="0"/>
              </a:spcAft>
            </a:pPr>
            <a:r>
              <a:rPr lang="en-US" sz="900" smtClean="0">
                <a:solidFill>
                  <a:srgbClr val="000000"/>
                </a:solidFill>
                <a:cs typeface="Arial" pitchFamily="34" charset="0"/>
              </a:rPr>
              <a:t>Internal</a:t>
            </a:r>
            <a:endParaRPr lang="en-US" sz="900" dirty="0">
              <a:solidFill>
                <a:srgbClr val="000000"/>
              </a:solidFill>
              <a:cs typeface="Arial" pitchFamily="34" charset="0"/>
            </a:endParaRPr>
          </a:p>
        </p:txBody>
      </p:sp>
    </p:spTree>
    <p:extLst>
      <p:ext uri="{BB962C8B-B14F-4D97-AF65-F5344CB8AC3E}">
        <p14:creationId xmlns:p14="http://schemas.microsoft.com/office/powerpoint/2010/main" val="75271105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hf hdr="0" ftr="0" dt="0"/>
  <p:txStyles>
    <p:titleStyle>
      <a:lvl1pPr algn="l" rtl="0" eaLnBrk="0" fontAlgn="base" hangingPunct="0">
        <a:lnSpc>
          <a:spcPct val="85000"/>
        </a:lnSpc>
        <a:spcBef>
          <a:spcPct val="0"/>
        </a:spcBef>
        <a:spcAft>
          <a:spcPct val="0"/>
        </a:spcAft>
        <a:defRPr sz="2800" b="1">
          <a:solidFill>
            <a:schemeClr val="tx1"/>
          </a:solidFill>
          <a:latin typeface="+mj-lt"/>
          <a:ea typeface="+mj-ea"/>
          <a:cs typeface="+mj-cs"/>
        </a:defRPr>
      </a:lvl1pPr>
      <a:lvl2pPr algn="l" rtl="0" eaLnBrk="0" fontAlgn="base" hangingPunct="0">
        <a:lnSpc>
          <a:spcPct val="85000"/>
        </a:lnSpc>
        <a:spcBef>
          <a:spcPct val="0"/>
        </a:spcBef>
        <a:spcAft>
          <a:spcPct val="0"/>
        </a:spcAft>
        <a:defRPr sz="2800" b="1">
          <a:solidFill>
            <a:schemeClr val="tx1"/>
          </a:solidFill>
          <a:latin typeface="Arial" charset="0"/>
        </a:defRPr>
      </a:lvl2pPr>
      <a:lvl3pPr algn="l" rtl="0" eaLnBrk="0" fontAlgn="base" hangingPunct="0">
        <a:lnSpc>
          <a:spcPct val="85000"/>
        </a:lnSpc>
        <a:spcBef>
          <a:spcPct val="0"/>
        </a:spcBef>
        <a:spcAft>
          <a:spcPct val="0"/>
        </a:spcAft>
        <a:defRPr sz="2800" b="1">
          <a:solidFill>
            <a:schemeClr val="tx1"/>
          </a:solidFill>
          <a:latin typeface="Arial" charset="0"/>
        </a:defRPr>
      </a:lvl3pPr>
      <a:lvl4pPr algn="l" rtl="0" eaLnBrk="0" fontAlgn="base" hangingPunct="0">
        <a:lnSpc>
          <a:spcPct val="85000"/>
        </a:lnSpc>
        <a:spcBef>
          <a:spcPct val="0"/>
        </a:spcBef>
        <a:spcAft>
          <a:spcPct val="0"/>
        </a:spcAft>
        <a:defRPr sz="2800" b="1">
          <a:solidFill>
            <a:schemeClr val="tx1"/>
          </a:solidFill>
          <a:latin typeface="Arial" charset="0"/>
        </a:defRPr>
      </a:lvl4pPr>
      <a:lvl5pPr algn="l" rtl="0" eaLnBrk="0" fontAlgn="base" hangingPunct="0">
        <a:lnSpc>
          <a:spcPct val="85000"/>
        </a:lnSpc>
        <a:spcBef>
          <a:spcPct val="0"/>
        </a:spcBef>
        <a:spcAft>
          <a:spcPct val="0"/>
        </a:spcAft>
        <a:defRPr sz="2800" b="1">
          <a:solidFill>
            <a:schemeClr val="tx1"/>
          </a:solidFill>
          <a:latin typeface="Arial" charset="0"/>
        </a:defRPr>
      </a:lvl5pPr>
      <a:lvl6pPr marL="457200" algn="l" rtl="0" eaLnBrk="1" fontAlgn="base" hangingPunct="1">
        <a:lnSpc>
          <a:spcPct val="85000"/>
        </a:lnSpc>
        <a:spcBef>
          <a:spcPct val="0"/>
        </a:spcBef>
        <a:spcAft>
          <a:spcPct val="0"/>
        </a:spcAft>
        <a:defRPr sz="2800" b="1">
          <a:solidFill>
            <a:schemeClr val="tx2"/>
          </a:solidFill>
          <a:latin typeface="Arial" charset="0"/>
        </a:defRPr>
      </a:lvl6pPr>
      <a:lvl7pPr marL="914400" algn="l" rtl="0" eaLnBrk="1" fontAlgn="base" hangingPunct="1">
        <a:lnSpc>
          <a:spcPct val="85000"/>
        </a:lnSpc>
        <a:spcBef>
          <a:spcPct val="0"/>
        </a:spcBef>
        <a:spcAft>
          <a:spcPct val="0"/>
        </a:spcAft>
        <a:defRPr sz="2800" b="1">
          <a:solidFill>
            <a:schemeClr val="tx2"/>
          </a:solidFill>
          <a:latin typeface="Arial" charset="0"/>
        </a:defRPr>
      </a:lvl7pPr>
      <a:lvl8pPr marL="1371600" algn="l" rtl="0" eaLnBrk="1" fontAlgn="base" hangingPunct="1">
        <a:lnSpc>
          <a:spcPct val="85000"/>
        </a:lnSpc>
        <a:spcBef>
          <a:spcPct val="0"/>
        </a:spcBef>
        <a:spcAft>
          <a:spcPct val="0"/>
        </a:spcAft>
        <a:defRPr sz="2800" b="1">
          <a:solidFill>
            <a:schemeClr val="tx2"/>
          </a:solidFill>
          <a:latin typeface="Arial" charset="0"/>
        </a:defRPr>
      </a:lvl8pPr>
      <a:lvl9pPr marL="1828800" algn="l" rtl="0" eaLnBrk="1" fontAlgn="base" hangingPunct="1">
        <a:lnSpc>
          <a:spcPct val="85000"/>
        </a:lnSpc>
        <a:spcBef>
          <a:spcPct val="0"/>
        </a:spcBef>
        <a:spcAft>
          <a:spcPct val="0"/>
        </a:spcAft>
        <a:defRPr sz="2800" b="1">
          <a:solidFill>
            <a:schemeClr val="tx2"/>
          </a:solidFill>
          <a:latin typeface="Arial" charset="0"/>
        </a:defRPr>
      </a:lvl9pPr>
    </p:titleStyle>
    <p:bodyStyle>
      <a:lvl1pPr marL="233363" indent="-233363" algn="l" rtl="0" eaLnBrk="0" fontAlgn="base" hangingPunct="0">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0" fontAlgn="base" hangingPunct="0">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0" fontAlgn="base" hangingPunct="0">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0" fontAlgn="base" hangingPunct="0">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0" fontAlgn="base" hangingPunct="0">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g"/><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1" Type="http://schemas.openxmlformats.org/officeDocument/2006/relationships/image" Target="../media/image30.tiff"/><Relationship Id="rId12" Type="http://schemas.openxmlformats.org/officeDocument/2006/relationships/image" Target="../media/image31.tiff"/><Relationship Id="rId1" Type="http://schemas.openxmlformats.org/officeDocument/2006/relationships/slideLayout" Target="../slideLayouts/slideLayout2.xml"/><Relationship Id="rId2" Type="http://schemas.openxmlformats.org/officeDocument/2006/relationships/image" Target="../media/image21.tiff"/><Relationship Id="rId3" Type="http://schemas.openxmlformats.org/officeDocument/2006/relationships/image" Target="../media/image22.tiff"/><Relationship Id="rId4" Type="http://schemas.openxmlformats.org/officeDocument/2006/relationships/image" Target="../media/image23.tiff"/><Relationship Id="rId5" Type="http://schemas.openxmlformats.org/officeDocument/2006/relationships/image" Target="../media/image24.tiff"/><Relationship Id="rId6" Type="http://schemas.openxmlformats.org/officeDocument/2006/relationships/image" Target="../media/image25.tiff"/><Relationship Id="rId7" Type="http://schemas.openxmlformats.org/officeDocument/2006/relationships/image" Target="../media/image26.tiff"/><Relationship Id="rId8" Type="http://schemas.openxmlformats.org/officeDocument/2006/relationships/image" Target="../media/image27.tiff"/><Relationship Id="rId9" Type="http://schemas.openxmlformats.org/officeDocument/2006/relationships/image" Target="../media/image28.tiff"/><Relationship Id="rId10" Type="http://schemas.openxmlformats.org/officeDocument/2006/relationships/image" Target="../media/image29.tiff"/></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4" Type="http://schemas.openxmlformats.org/officeDocument/2006/relationships/image" Target="../media/image32.tif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6.PNG"/></Relationships>
</file>

<file path=ppt/slides/_rels/slide24.xml.rels><?xml version="1.0" encoding="UTF-8" standalone="yes"?>
<Relationships xmlns="http://schemas.openxmlformats.org/package/2006/relationships"><Relationship Id="rId3" Type="http://schemas.openxmlformats.org/officeDocument/2006/relationships/image" Target="../media/image37.tiff"/><Relationship Id="rId4" Type="http://schemas.openxmlformats.org/officeDocument/2006/relationships/image" Target="../media/image38.tiff"/><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3" Type="http://schemas.openxmlformats.org/officeDocument/2006/relationships/image" Target="../media/image38.tiff"/><Relationship Id="rId4" Type="http://schemas.openxmlformats.org/officeDocument/2006/relationships/image" Target="../media/image39.tiff"/><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0.PNG"/><Relationship Id="rId3" Type="http://schemas.openxmlformats.org/officeDocument/2006/relationships/image" Target="../media/image4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4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4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4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hyperlink" Target="https://github.com/TDWWC/angular-td-wwc/blob/master/src/app/card-list/card-list.component.css"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4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4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4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5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51.png"/></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5.jpeg"/><Relationship Id="rId5" Type="http://schemas.openxmlformats.org/officeDocument/2006/relationships/image" Target="../media/image9.jpeg"/><Relationship Id="rId6" Type="http://schemas.openxmlformats.org/officeDocument/2006/relationships/image" Target="../media/image10.jpg"/><Relationship Id="rId7" Type="http://schemas.openxmlformats.org/officeDocument/2006/relationships/image" Target="../media/image11.jpg"/><Relationship Id="rId8" Type="http://schemas.openxmlformats.org/officeDocument/2006/relationships/image" Target="../media/image12.jpe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5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5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54.png"/><Relationship Id="rId3" Type="http://schemas.openxmlformats.org/officeDocument/2006/relationships/image" Target="../media/image55.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56.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jpe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g"/><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4" Type="http://schemas.openxmlformats.org/officeDocument/2006/relationships/image" Target="../media/image13.tiff"/><Relationship Id="rId5" Type="http://schemas.openxmlformats.org/officeDocument/2006/relationships/image" Target="../media/image14.tiff"/><Relationship Id="rId6" Type="http://schemas.openxmlformats.org/officeDocument/2006/relationships/image" Target="../media/image15.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16.png"/><Relationship Id="rId1" Type="http://schemas.microsoft.com/office/2007/relationships/media" Target="../media/media1.m4a"/><Relationship Id="rId2" Type="http://schemas.openxmlformats.org/officeDocument/2006/relationships/audio" Target="../media/media1.m4a"/></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Introduction to Angular Development</a:t>
            </a:r>
          </a:p>
        </p:txBody>
      </p:sp>
      <p:sp>
        <p:nvSpPr>
          <p:cNvPr id="3" name="Subtitle 2"/>
          <p:cNvSpPr>
            <a:spLocks noGrp="1"/>
          </p:cNvSpPr>
          <p:nvPr>
            <p:ph type="subTitle" idx="1"/>
          </p:nvPr>
        </p:nvSpPr>
        <p:spPr/>
        <p:txBody>
          <a:bodyPr/>
          <a:lstStyle/>
          <a:p>
            <a:r>
              <a:rPr lang="en-US" dirty="0"/>
              <a:t>Women Who Code + TD Bank</a:t>
            </a:r>
          </a:p>
        </p:txBody>
      </p:sp>
      <p:pic>
        <p:nvPicPr>
          <p:cNvPr id="4" name="Picture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3021" y="1066800"/>
            <a:ext cx="5405779" cy="28956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334000" y="1706880"/>
            <a:ext cx="1805940" cy="1615440"/>
          </a:xfrm>
          <a:prstGeom prst="rect">
            <a:avLst/>
          </a:prstGeom>
        </p:spPr>
      </p:pic>
    </p:spTree>
    <p:extLst>
      <p:ext uri="{BB962C8B-B14F-4D97-AF65-F5344CB8AC3E}">
        <p14:creationId xmlns:p14="http://schemas.microsoft.com/office/powerpoint/2010/main" val="28631857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2"/>
                </a:solidFill>
              </a:rPr>
              <a:t>The State of JavaScript Report</a:t>
            </a:r>
            <a:endParaRPr lang="en-US" dirty="0">
              <a:solidFill>
                <a:schemeClr val="accent2"/>
              </a:solidFill>
            </a:endParaRP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10</a:t>
            </a:fld>
            <a:endParaRPr lang="en-US" dirty="0">
              <a:solidFill>
                <a:srgbClr val="6A737B"/>
              </a:solidFill>
            </a:endParaRPr>
          </a:p>
        </p:txBody>
      </p:sp>
      <p:pic>
        <p:nvPicPr>
          <p:cNvPr id="6" name="Content Placeholder 5"/>
          <p:cNvPicPr>
            <a:picLocks noGrp="1" noChangeAspect="1"/>
          </p:cNvPicPr>
          <p:nvPr>
            <p:ph idx="1"/>
          </p:nvPr>
        </p:nvPicPr>
        <p:blipFill>
          <a:blip r:embed="rId3" cstate="print">
            <a:extLst>
              <a:ext uri="{28A0092B-C50C-407E-A947-70E740481C1C}">
                <a14:useLocalDpi xmlns:a14="http://schemas.microsoft.com/office/drawing/2010/main"/>
              </a:ext>
            </a:extLst>
          </a:blip>
          <a:stretch>
            <a:fillRect/>
          </a:stretch>
        </p:blipFill>
        <p:spPr>
          <a:xfrm>
            <a:off x="273050" y="1346965"/>
            <a:ext cx="8597900" cy="4406963"/>
          </a:xfrm>
        </p:spPr>
      </p:pic>
      <p:sp>
        <p:nvSpPr>
          <p:cNvPr id="8" name="TextBox 7"/>
          <p:cNvSpPr txBox="1"/>
          <p:nvPr/>
        </p:nvSpPr>
        <p:spPr>
          <a:xfrm>
            <a:off x="273050" y="6198384"/>
            <a:ext cx="3754437" cy="369332"/>
          </a:xfrm>
          <a:prstGeom prst="rect">
            <a:avLst/>
          </a:prstGeom>
          <a:noFill/>
        </p:spPr>
        <p:txBody>
          <a:bodyPr wrap="square" rtlCol="0">
            <a:spAutoFit/>
          </a:bodyPr>
          <a:lstStyle/>
          <a:p>
            <a:r>
              <a:rPr lang="en-US" dirty="0" smtClean="0"/>
              <a:t>Source: https</a:t>
            </a:r>
            <a:r>
              <a:rPr lang="en-US" dirty="0"/>
              <a:t>://stateofjs.com/</a:t>
            </a:r>
          </a:p>
        </p:txBody>
      </p:sp>
    </p:spTree>
    <p:extLst>
      <p:ext uri="{BB962C8B-B14F-4D97-AF65-F5344CB8AC3E}">
        <p14:creationId xmlns:p14="http://schemas.microsoft.com/office/powerpoint/2010/main" val="107605167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State of </a:t>
            </a:r>
            <a:r>
              <a:rPr lang="en-US" dirty="0" smtClean="0"/>
              <a:t>JavaScript </a:t>
            </a:r>
            <a:r>
              <a:rPr lang="mr-IN" dirty="0" smtClean="0"/>
              <a:t>–</a:t>
            </a:r>
            <a:r>
              <a:rPr lang="en-US" dirty="0" smtClean="0"/>
              <a:t> cont</a:t>
            </a:r>
            <a:r>
              <a:rPr lang="en-US" dirty="0"/>
              <a:t>.</a:t>
            </a:r>
          </a:p>
        </p:txBody>
      </p:sp>
      <p:pic>
        <p:nvPicPr>
          <p:cNvPr id="5" name="Content Placeholder 4"/>
          <p:cNvPicPr>
            <a:picLocks noGrp="1" noChangeAspect="1"/>
          </p:cNvPicPr>
          <p:nvPr>
            <p:ph idx="1"/>
          </p:nvPr>
        </p:nvPicPr>
        <p:blipFill>
          <a:blip r:embed="rId3" cstate="print">
            <a:extLst>
              <a:ext uri="{28A0092B-C50C-407E-A947-70E740481C1C}">
                <a14:useLocalDpi xmlns:a14="http://schemas.microsoft.com/office/drawing/2010/main"/>
              </a:ext>
            </a:extLst>
          </a:blip>
          <a:stretch>
            <a:fillRect/>
          </a:stretch>
        </p:blipFill>
        <p:spPr>
          <a:xfrm>
            <a:off x="273050" y="2719191"/>
            <a:ext cx="8597900" cy="2140343"/>
          </a:xfrm>
        </p:spPr>
      </p:pic>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11</a:t>
            </a:fld>
            <a:endParaRPr lang="en-US" dirty="0">
              <a:solidFill>
                <a:srgbClr val="6A737B"/>
              </a:solidFill>
            </a:endParaRPr>
          </a:p>
        </p:txBody>
      </p:sp>
      <p:pic>
        <p:nvPicPr>
          <p:cNvPr id="6" name="Picture 5"/>
          <p:cNvPicPr>
            <a:picLocks noChangeAspect="1"/>
          </p:cNvPicPr>
          <p:nvPr/>
        </p:nvPicPr>
        <p:blipFill rotWithShape="1">
          <a:blip r:embed="rId4" cstate="print">
            <a:extLst>
              <a:ext uri="{28A0092B-C50C-407E-A947-70E740481C1C}">
                <a14:useLocalDpi xmlns:a14="http://schemas.microsoft.com/office/drawing/2010/main"/>
              </a:ext>
            </a:extLst>
          </a:blip>
          <a:srcRect t="5710"/>
          <a:stretch/>
        </p:blipFill>
        <p:spPr>
          <a:xfrm>
            <a:off x="6234616" y="2819399"/>
            <a:ext cx="1981200" cy="2028983"/>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273051" y="1447801"/>
            <a:ext cx="8597900" cy="827414"/>
          </a:xfrm>
          <a:prstGeom prst="rect">
            <a:avLst/>
          </a:prstGeom>
        </p:spPr>
      </p:pic>
    </p:spTree>
    <p:extLst>
      <p:ext uri="{BB962C8B-B14F-4D97-AF65-F5344CB8AC3E}">
        <p14:creationId xmlns:p14="http://schemas.microsoft.com/office/powerpoint/2010/main" val="115628470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Made with Angular</a:t>
            </a:r>
            <a:endParaRPr lang="en-US" dirty="0"/>
          </a:p>
        </p:txBody>
      </p:sp>
      <p:pic>
        <p:nvPicPr>
          <p:cNvPr id="5" name="Content Placeholder 4"/>
          <p:cNvPicPr>
            <a:picLocks noGrp="1" noChangeAspect="1"/>
          </p:cNvPicPr>
          <p:nvPr>
            <p:ph idx="1"/>
          </p:nvPr>
        </p:nvPicPr>
        <p:blipFill>
          <a:blip r:embed="rId2"/>
          <a:stretch>
            <a:fillRect/>
          </a:stretch>
        </p:blipFill>
        <p:spPr>
          <a:xfrm>
            <a:off x="786015" y="1371600"/>
            <a:ext cx="1520862" cy="1520862"/>
          </a:xfrm>
          <a:prstGeom prst="rect">
            <a:avLst/>
          </a:prstGeom>
        </p:spPr>
      </p:pic>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12</a:t>
            </a:fld>
            <a:endParaRPr lang="en-US" dirty="0">
              <a:solidFill>
                <a:srgbClr val="6A737B"/>
              </a:solidFill>
            </a:endParaRPr>
          </a:p>
        </p:txBody>
      </p:sp>
      <p:pic>
        <p:nvPicPr>
          <p:cNvPr id="6" name="Picture 5"/>
          <p:cNvPicPr>
            <a:picLocks noChangeAspect="1"/>
          </p:cNvPicPr>
          <p:nvPr/>
        </p:nvPicPr>
        <p:blipFill>
          <a:blip r:embed="rId3"/>
          <a:stretch>
            <a:fillRect/>
          </a:stretch>
        </p:blipFill>
        <p:spPr>
          <a:xfrm>
            <a:off x="2955613" y="1458779"/>
            <a:ext cx="2540000" cy="1451428"/>
          </a:xfrm>
          <a:prstGeom prst="rect">
            <a:avLst/>
          </a:prstGeom>
        </p:spPr>
      </p:pic>
      <p:pic>
        <p:nvPicPr>
          <p:cNvPr id="8" name="Picture 7"/>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609600" y="3290760"/>
            <a:ext cx="1959429" cy="514350"/>
          </a:xfrm>
          <a:prstGeom prst="rect">
            <a:avLst/>
          </a:prstGeom>
        </p:spPr>
      </p:pic>
      <p:pic>
        <p:nvPicPr>
          <p:cNvPr id="9" name="Picture 8"/>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08532" y="4031568"/>
            <a:ext cx="2047081" cy="1316955"/>
          </a:xfrm>
          <a:prstGeom prst="rect">
            <a:avLst/>
          </a:prstGeom>
        </p:spPr>
      </p:pic>
      <p:pic>
        <p:nvPicPr>
          <p:cNvPr id="11" name="Picture 10"/>
          <p:cNvPicPr>
            <a:picLocks noChangeAspect="1"/>
          </p:cNvPicPr>
          <p:nvPr/>
        </p:nvPicPr>
        <p:blipFill>
          <a:blip r:embed="rId6"/>
          <a:stretch>
            <a:fillRect/>
          </a:stretch>
        </p:blipFill>
        <p:spPr>
          <a:xfrm>
            <a:off x="6363148" y="4309501"/>
            <a:ext cx="1750499" cy="761087"/>
          </a:xfrm>
          <a:prstGeom prst="rect">
            <a:avLst/>
          </a:prstGeom>
        </p:spPr>
      </p:pic>
      <p:pic>
        <p:nvPicPr>
          <p:cNvPr id="12" name="Picture 11"/>
          <p:cNvPicPr>
            <a:picLocks noChangeAspect="1"/>
          </p:cNvPicPr>
          <p:nvPr/>
        </p:nvPicPr>
        <p:blipFill>
          <a:blip r:embed="rId7"/>
          <a:stretch>
            <a:fillRect/>
          </a:stretch>
        </p:blipFill>
        <p:spPr>
          <a:xfrm>
            <a:off x="2896884" y="3087426"/>
            <a:ext cx="2727779" cy="850305"/>
          </a:xfrm>
          <a:prstGeom prst="rect">
            <a:avLst/>
          </a:prstGeom>
        </p:spPr>
      </p:pic>
      <p:pic>
        <p:nvPicPr>
          <p:cNvPr id="13" name="Picture 12"/>
          <p:cNvPicPr>
            <a:picLocks noChangeAspect="1"/>
          </p:cNvPicPr>
          <p:nvPr/>
        </p:nvPicPr>
        <p:blipFill>
          <a:blip r:embed="rId8" cstate="hqprint">
            <a:extLst>
              <a:ext uri="{28A0092B-C50C-407E-A947-70E740481C1C}">
                <a14:useLocalDpi xmlns:a14="http://schemas.microsoft.com/office/drawing/2010/main"/>
              </a:ext>
            </a:extLst>
          </a:blip>
          <a:stretch>
            <a:fillRect/>
          </a:stretch>
        </p:blipFill>
        <p:spPr>
          <a:xfrm>
            <a:off x="6144349" y="1391480"/>
            <a:ext cx="1693208" cy="1395501"/>
          </a:xfrm>
          <a:prstGeom prst="rect">
            <a:avLst/>
          </a:prstGeom>
        </p:spPr>
      </p:pic>
      <p:pic>
        <p:nvPicPr>
          <p:cNvPr id="14" name="Picture 13"/>
          <p:cNvPicPr>
            <a:picLocks noChangeAspect="1"/>
          </p:cNvPicPr>
          <p:nvPr/>
        </p:nvPicPr>
        <p:blipFill>
          <a:blip r:embed="rId9"/>
          <a:stretch>
            <a:fillRect/>
          </a:stretch>
        </p:blipFill>
        <p:spPr>
          <a:xfrm>
            <a:off x="3329603" y="3981152"/>
            <a:ext cx="2347900" cy="1523190"/>
          </a:xfrm>
          <a:prstGeom prst="rect">
            <a:avLst/>
          </a:prstGeom>
        </p:spPr>
      </p:pic>
      <p:pic>
        <p:nvPicPr>
          <p:cNvPr id="15" name="Picture 14"/>
          <p:cNvPicPr>
            <a:picLocks noChangeAspect="1"/>
          </p:cNvPicPr>
          <p:nvPr/>
        </p:nvPicPr>
        <p:blipFill>
          <a:blip r:embed="rId10" cstate="hqprint">
            <a:extLst>
              <a:ext uri="{28A0092B-C50C-407E-A947-70E740481C1C}">
                <a14:useLocalDpi xmlns:a14="http://schemas.microsoft.com/office/drawing/2010/main"/>
              </a:ext>
            </a:extLst>
          </a:blip>
          <a:stretch>
            <a:fillRect/>
          </a:stretch>
        </p:blipFill>
        <p:spPr>
          <a:xfrm>
            <a:off x="6125158" y="2931089"/>
            <a:ext cx="2467384" cy="1233692"/>
          </a:xfrm>
          <a:prstGeom prst="rect">
            <a:avLst/>
          </a:prstGeom>
        </p:spPr>
      </p:pic>
      <p:pic>
        <p:nvPicPr>
          <p:cNvPr id="7" name="Picture 6"/>
          <p:cNvPicPr>
            <a:picLocks noChangeAspect="1"/>
          </p:cNvPicPr>
          <p:nvPr/>
        </p:nvPicPr>
        <p:blipFill>
          <a:blip r:embed="rId11" cstate="hqprint">
            <a:extLst>
              <a:ext uri="{28A0092B-C50C-407E-A947-70E740481C1C}">
                <a14:useLocalDpi xmlns:a14="http://schemas.microsoft.com/office/drawing/2010/main"/>
              </a:ext>
            </a:extLst>
          </a:blip>
          <a:stretch>
            <a:fillRect/>
          </a:stretch>
        </p:blipFill>
        <p:spPr>
          <a:xfrm>
            <a:off x="4350519" y="5536585"/>
            <a:ext cx="2816202" cy="556200"/>
          </a:xfrm>
          <a:prstGeom prst="rect">
            <a:avLst/>
          </a:prstGeom>
        </p:spPr>
      </p:pic>
      <p:pic>
        <p:nvPicPr>
          <p:cNvPr id="10" name="Picture 9"/>
          <p:cNvPicPr>
            <a:picLocks noChangeAspect="1"/>
          </p:cNvPicPr>
          <p:nvPr/>
        </p:nvPicPr>
        <p:blipFill>
          <a:blip r:embed="rId12" cstate="hqprint">
            <a:extLst>
              <a:ext uri="{28A0092B-C50C-407E-A947-70E740481C1C}">
                <a14:useLocalDpi xmlns:a14="http://schemas.microsoft.com/office/drawing/2010/main"/>
              </a:ext>
            </a:extLst>
          </a:blip>
          <a:stretch>
            <a:fillRect/>
          </a:stretch>
        </p:blipFill>
        <p:spPr>
          <a:xfrm>
            <a:off x="2413370" y="5204900"/>
            <a:ext cx="967027" cy="1153180"/>
          </a:xfrm>
          <a:prstGeom prst="rect">
            <a:avLst/>
          </a:prstGeom>
        </p:spPr>
      </p:pic>
      <p:sp>
        <p:nvSpPr>
          <p:cNvPr id="16" name="TextBox 15"/>
          <p:cNvSpPr txBox="1"/>
          <p:nvPr/>
        </p:nvSpPr>
        <p:spPr>
          <a:xfrm>
            <a:off x="155151" y="6344208"/>
            <a:ext cx="4668837" cy="369332"/>
          </a:xfrm>
          <a:prstGeom prst="rect">
            <a:avLst/>
          </a:prstGeom>
          <a:noFill/>
        </p:spPr>
        <p:txBody>
          <a:bodyPr wrap="square" rtlCol="0">
            <a:spAutoFit/>
          </a:bodyPr>
          <a:lstStyle/>
          <a:p>
            <a:r>
              <a:rPr lang="en-US" smtClean="0"/>
              <a:t>Source: https</a:t>
            </a:r>
            <a:r>
              <a:rPr lang="en-US" dirty="0"/>
              <a:t>://</a:t>
            </a:r>
            <a:r>
              <a:rPr lang="en-US" dirty="0" err="1"/>
              <a:t>www.madewithangular.com</a:t>
            </a:r>
            <a:r>
              <a:rPr lang="en-US" dirty="0"/>
              <a:t>/</a:t>
            </a:r>
          </a:p>
        </p:txBody>
      </p:sp>
    </p:spTree>
    <p:extLst>
      <p:ext uri="{BB962C8B-B14F-4D97-AF65-F5344CB8AC3E}">
        <p14:creationId xmlns:p14="http://schemas.microsoft.com/office/powerpoint/2010/main" val="7213835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Conceptual Overview</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13</a:t>
            </a:fld>
            <a:endParaRPr lang="en-US" dirty="0">
              <a:solidFill>
                <a:srgbClr val="6A737B"/>
              </a:solidFill>
            </a:endParaRPr>
          </a:p>
        </p:txBody>
      </p:sp>
      <p:pic>
        <p:nvPicPr>
          <p:cNvPr id="9" name="Picture 8"/>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950529" y="136071"/>
            <a:ext cx="1317173" cy="642257"/>
          </a:xfrm>
          <a:prstGeom prst="rect">
            <a:avLst/>
          </a:prstGeom>
        </p:spPr>
      </p:pic>
      <p:sp>
        <p:nvSpPr>
          <p:cNvPr id="5" name="TextBox 4">
            <a:extLst>
              <a:ext uri="{FF2B5EF4-FFF2-40B4-BE49-F238E27FC236}">
                <a16:creationId xmlns="" xmlns:a16="http://schemas.microsoft.com/office/drawing/2014/main" id="{4EFF3E3F-E11D-734D-8EC6-8B821D10FEF9}"/>
              </a:ext>
            </a:extLst>
          </p:cNvPr>
          <p:cNvSpPr txBox="1"/>
          <p:nvPr/>
        </p:nvSpPr>
        <p:spPr>
          <a:xfrm>
            <a:off x="2576945" y="439387"/>
            <a:ext cx="184731" cy="369332"/>
          </a:xfrm>
          <a:prstGeom prst="rect">
            <a:avLst/>
          </a:prstGeom>
          <a:noFill/>
        </p:spPr>
        <p:txBody>
          <a:bodyPr wrap="none" rtlCol="0">
            <a:spAutoFit/>
          </a:bodyPr>
          <a:lstStyle/>
          <a:p>
            <a:endParaRPr lang="en-US" dirty="0"/>
          </a:p>
        </p:txBody>
      </p:sp>
      <p:pic>
        <p:nvPicPr>
          <p:cNvPr id="8" name="Content Placeholder 7">
            <a:extLst>
              <a:ext uri="{FF2B5EF4-FFF2-40B4-BE49-F238E27FC236}">
                <a16:creationId xmlns="" xmlns:a16="http://schemas.microsoft.com/office/drawing/2014/main" id="{FA4887B9-A928-7E4A-AFC2-4849204F7176}"/>
              </a:ext>
            </a:extLst>
          </p:cNvPr>
          <p:cNvPicPr>
            <a:picLocks noGrp="1" noChangeAspect="1"/>
          </p:cNvPicPr>
          <p:nvPr>
            <p:ph idx="1"/>
          </p:nvPr>
        </p:nvPicPr>
        <p:blipFill>
          <a:blip r:embed="rId4"/>
          <a:stretch>
            <a:fillRect/>
          </a:stretch>
        </p:blipFill>
        <p:spPr>
          <a:xfrm>
            <a:off x="533400" y="1447800"/>
            <a:ext cx="7993159" cy="4572000"/>
          </a:xfrm>
          <a:prstGeom prst="rect">
            <a:avLst/>
          </a:prstGeom>
        </p:spPr>
      </p:pic>
    </p:spTree>
    <p:extLst>
      <p:ext uri="{BB962C8B-B14F-4D97-AF65-F5344CB8AC3E}">
        <p14:creationId xmlns:p14="http://schemas.microsoft.com/office/powerpoint/2010/main" val="4586299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The Main Building Blocks</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14</a:t>
            </a:fld>
            <a:endParaRPr lang="en-US" dirty="0">
              <a:solidFill>
                <a:srgbClr val="6A737B"/>
              </a:solidFill>
            </a:endParaRPr>
          </a:p>
        </p:txBody>
      </p:sp>
      <p:pic>
        <p:nvPicPr>
          <p:cNvPr id="2050" name="Picture 2"/>
          <p:cNvPicPr>
            <a:picLocks noGrp="1" noChangeAspect="1" noChangeArrowheads="1"/>
          </p:cNvPicPr>
          <p:nvPr>
            <p:ph idx="1"/>
          </p:nvPr>
        </p:nvPicPr>
        <p:blipFill>
          <a:blip r:embed="rId3">
            <a:extLst>
              <a:ext uri="{28A0092B-C50C-407E-A947-70E740481C1C}">
                <a14:useLocalDpi xmlns:a14="http://schemas.microsoft.com/office/drawing/2010/main"/>
              </a:ext>
            </a:extLst>
          </a:blip>
          <a:srcRect/>
          <a:stretch>
            <a:fillRect/>
          </a:stretch>
        </p:blipFill>
        <p:spPr bwMode="auto">
          <a:xfrm>
            <a:off x="1981201" y="1152525"/>
            <a:ext cx="4724400" cy="527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0358904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Angular Modules?</a:t>
            </a:r>
            <a:endParaRPr lang="en-US" dirty="0"/>
          </a:p>
        </p:txBody>
      </p:sp>
      <p:sp>
        <p:nvSpPr>
          <p:cNvPr id="3" name="Content Placeholder 2"/>
          <p:cNvSpPr>
            <a:spLocks noGrp="1"/>
          </p:cNvSpPr>
          <p:nvPr>
            <p:ph idx="1"/>
          </p:nvPr>
        </p:nvSpPr>
        <p:spPr/>
        <p:txBody>
          <a:bodyPr anchor="ctr"/>
          <a:lstStyle/>
          <a:p>
            <a:r>
              <a:rPr lang="en-US" dirty="0" smtClean="0"/>
              <a:t>Code files that organize the application into cohesive blocks of functionality</a:t>
            </a:r>
          </a:p>
          <a:p>
            <a:r>
              <a:rPr lang="en-US" dirty="0" smtClean="0"/>
              <a:t>Organize our application</a:t>
            </a:r>
          </a:p>
          <a:p>
            <a:r>
              <a:rPr lang="en-US" dirty="0" smtClean="0"/>
              <a:t>Modularize our application </a:t>
            </a:r>
          </a:p>
          <a:p>
            <a:r>
              <a:rPr lang="en-US" dirty="0" smtClean="0"/>
              <a:t>Promotes application boundaries</a:t>
            </a:r>
          </a:p>
          <a:p>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15</a:t>
            </a:fld>
            <a:endParaRPr lang="en-US" dirty="0">
              <a:solidFill>
                <a:srgbClr val="6A737B"/>
              </a:solidFill>
            </a:endParaRPr>
          </a:p>
        </p:txBody>
      </p:sp>
    </p:spTree>
    <p:extLst>
      <p:ext uri="{BB962C8B-B14F-4D97-AF65-F5344CB8AC3E}">
        <p14:creationId xmlns:p14="http://schemas.microsoft.com/office/powerpoint/2010/main" val="3581172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Components?</a:t>
            </a:r>
            <a:endParaRPr lang="en-US" dirty="0"/>
          </a:p>
        </p:txBody>
      </p:sp>
      <p:sp>
        <p:nvSpPr>
          <p:cNvPr id="3" name="Content Placeholder 2"/>
          <p:cNvSpPr>
            <a:spLocks noGrp="1"/>
          </p:cNvSpPr>
          <p:nvPr>
            <p:ph idx="1"/>
          </p:nvPr>
        </p:nvSpPr>
        <p:spPr/>
        <p:txBody>
          <a:bodyPr/>
          <a:lstStyle/>
          <a:p>
            <a:pPr marL="0" indent="0">
              <a:lnSpc>
                <a:spcPct val="100000"/>
              </a:lnSpc>
              <a:spcBef>
                <a:spcPts val="1200"/>
              </a:spcBef>
              <a:buNone/>
            </a:pPr>
            <a:r>
              <a:rPr lang="en-US" sz="1800" dirty="0"/>
              <a:t>Angular components are the basic building blocks of your app. Each component </a:t>
            </a:r>
            <a:r>
              <a:rPr lang="en-US" sz="1800" dirty="0" smtClean="0"/>
              <a:t>defines:</a:t>
            </a:r>
            <a:endParaRPr lang="en-US" sz="1800" dirty="0"/>
          </a:p>
          <a:p>
            <a:pPr>
              <a:lnSpc>
                <a:spcPct val="100000"/>
              </a:lnSpc>
              <a:spcBef>
                <a:spcPts val="1200"/>
              </a:spcBef>
            </a:pPr>
            <a:endParaRPr lang="en-US" sz="1800" dirty="0"/>
          </a:p>
          <a:p>
            <a:pPr lvl="1">
              <a:lnSpc>
                <a:spcPct val="100000"/>
              </a:lnSpc>
              <a:spcBef>
                <a:spcPts val="1200"/>
              </a:spcBef>
            </a:pPr>
            <a:r>
              <a:rPr lang="en-US" dirty="0" smtClean="0"/>
              <a:t>Any </a:t>
            </a:r>
            <a:r>
              <a:rPr lang="en-US" dirty="0"/>
              <a:t>necessary imports needed by the component</a:t>
            </a:r>
          </a:p>
          <a:p>
            <a:pPr lvl="1">
              <a:lnSpc>
                <a:spcPct val="100000"/>
              </a:lnSpc>
              <a:spcBef>
                <a:spcPts val="1200"/>
              </a:spcBef>
            </a:pPr>
            <a:r>
              <a:rPr lang="en-US" dirty="0"/>
              <a:t>A component decorator, which includes properties that allow you to define the template, CSS styling, animations, etc..</a:t>
            </a:r>
          </a:p>
          <a:p>
            <a:pPr lvl="1">
              <a:lnSpc>
                <a:spcPct val="100000"/>
              </a:lnSpc>
              <a:spcBef>
                <a:spcPts val="1200"/>
              </a:spcBef>
            </a:pPr>
            <a:r>
              <a:rPr lang="en-US" dirty="0"/>
              <a:t>A class, which is where your component logic is stored</a:t>
            </a:r>
            <a:r>
              <a:rPr lang="en-US" dirty="0" smtClean="0"/>
              <a:t>.</a:t>
            </a:r>
          </a:p>
          <a:p>
            <a:pPr>
              <a:lnSpc>
                <a:spcPct val="100000"/>
              </a:lnSpc>
              <a:spcBef>
                <a:spcPts val="1200"/>
              </a:spcBef>
            </a:pPr>
            <a:endParaRPr lang="en-US" sz="1800" dirty="0"/>
          </a:p>
          <a:p>
            <a:pPr marL="0" indent="0">
              <a:lnSpc>
                <a:spcPct val="100000"/>
              </a:lnSpc>
              <a:spcBef>
                <a:spcPts val="1200"/>
              </a:spcBef>
              <a:buNone/>
            </a:pPr>
            <a:r>
              <a:rPr lang="en-US" sz="1800" dirty="0"/>
              <a:t>Angular components reside within the </a:t>
            </a:r>
            <a:r>
              <a:rPr lang="en-US" sz="1800" i="1" dirty="0"/>
              <a:t>/</a:t>
            </a:r>
            <a:r>
              <a:rPr lang="en-US" sz="1800" i="1" dirty="0" err="1"/>
              <a:t>src</a:t>
            </a:r>
            <a:r>
              <a:rPr lang="en-US" sz="1800" i="1" dirty="0"/>
              <a:t>/app</a:t>
            </a:r>
            <a:r>
              <a:rPr lang="en-US" sz="1800" dirty="0"/>
              <a:t> </a:t>
            </a:r>
            <a:r>
              <a:rPr lang="en-US" sz="1800" dirty="0" smtClean="0"/>
              <a:t>folder:</a:t>
            </a:r>
          </a:p>
          <a:p>
            <a:pPr marL="177800" lvl="1" indent="0">
              <a:lnSpc>
                <a:spcPct val="100000"/>
              </a:lnSpc>
              <a:spcBef>
                <a:spcPts val="600"/>
              </a:spcBef>
              <a:buNone/>
            </a:pPr>
            <a:r>
              <a:rPr lang="en-US" dirty="0" smtClean="0">
                <a:latin typeface="Courier New" charset="0"/>
                <a:ea typeface="Courier New" charset="0"/>
                <a:cs typeface="Courier New" charset="0"/>
              </a:rPr>
              <a:t>&gt; </a:t>
            </a:r>
            <a:r>
              <a:rPr lang="en-US" dirty="0" err="1">
                <a:latin typeface="Courier New" charset="0"/>
                <a:ea typeface="Courier New" charset="0"/>
                <a:cs typeface="Courier New" charset="0"/>
              </a:rPr>
              <a:t>s</a:t>
            </a:r>
            <a:r>
              <a:rPr lang="en-US" dirty="0" err="1" smtClean="0">
                <a:latin typeface="Courier New" charset="0"/>
                <a:ea typeface="Courier New" charset="0"/>
                <a:cs typeface="Courier New" charset="0"/>
              </a:rPr>
              <a:t>rc</a:t>
            </a:r>
            <a:endParaRPr lang="en-US" dirty="0" smtClean="0">
              <a:latin typeface="Courier New" charset="0"/>
              <a:ea typeface="Courier New" charset="0"/>
              <a:cs typeface="Courier New" charset="0"/>
            </a:endParaRPr>
          </a:p>
          <a:p>
            <a:pPr marL="342900" lvl="2" indent="0">
              <a:lnSpc>
                <a:spcPct val="100000"/>
              </a:lnSpc>
              <a:spcBef>
                <a:spcPts val="600"/>
              </a:spcBef>
              <a:buNone/>
            </a:pPr>
            <a:r>
              <a:rPr lang="en-US" sz="1800" dirty="0" smtClean="0">
                <a:latin typeface="Courier New" charset="0"/>
                <a:ea typeface="Courier New" charset="0"/>
                <a:cs typeface="Courier New" charset="0"/>
              </a:rPr>
              <a:t>&gt; app</a:t>
            </a:r>
          </a:p>
          <a:p>
            <a:pPr marL="517525" lvl="3" indent="0">
              <a:lnSpc>
                <a:spcPct val="100000"/>
              </a:lnSpc>
              <a:spcBef>
                <a:spcPts val="600"/>
              </a:spcBef>
              <a:buNone/>
            </a:pPr>
            <a:r>
              <a:rPr lang="en-US" sz="1800" dirty="0" err="1" smtClean="0">
                <a:latin typeface="Courier New" charset="0"/>
                <a:ea typeface="Courier New" charset="0"/>
                <a:cs typeface="Courier New" charset="0"/>
              </a:rPr>
              <a:t>app.component.ts</a:t>
            </a:r>
            <a:endParaRPr lang="en-US" sz="1800" dirty="0" smtClean="0">
              <a:latin typeface="Courier New" charset="0"/>
              <a:ea typeface="Courier New" charset="0"/>
              <a:cs typeface="Courier New" charset="0"/>
            </a:endParaRPr>
          </a:p>
          <a:p>
            <a:pPr marL="517525" lvl="3" indent="0">
              <a:lnSpc>
                <a:spcPct val="100000"/>
              </a:lnSpc>
              <a:spcBef>
                <a:spcPts val="600"/>
              </a:spcBef>
              <a:buNone/>
            </a:pPr>
            <a:r>
              <a:rPr lang="en-US" sz="1800" dirty="0" err="1" smtClean="0">
                <a:latin typeface="Courier New" charset="0"/>
                <a:ea typeface="Courier New" charset="0"/>
                <a:cs typeface="Courier New" charset="0"/>
              </a:rPr>
              <a:t>App.component.html</a:t>
            </a:r>
            <a:endParaRPr lang="en-US" sz="1800" dirty="0" smtClean="0">
              <a:latin typeface="Courier New" charset="0"/>
              <a:ea typeface="Courier New" charset="0"/>
              <a:cs typeface="Courier New" charset="0"/>
            </a:endParaRPr>
          </a:p>
          <a:p>
            <a:pPr marL="517525" lvl="3" indent="0">
              <a:lnSpc>
                <a:spcPct val="100000"/>
              </a:lnSpc>
              <a:spcBef>
                <a:spcPts val="600"/>
              </a:spcBef>
              <a:buNone/>
            </a:pPr>
            <a:r>
              <a:rPr lang="en-US" sz="1800" dirty="0" err="1" smtClean="0">
                <a:latin typeface="Courier New" charset="0"/>
                <a:ea typeface="Courier New" charset="0"/>
                <a:cs typeface="Courier New" charset="0"/>
              </a:rPr>
              <a:t>App.component.scss</a:t>
            </a:r>
            <a:endParaRPr lang="en-US" sz="1800" dirty="0" smtClean="0">
              <a:latin typeface="Courier New" charset="0"/>
              <a:ea typeface="Courier New" charset="0"/>
              <a:cs typeface="Courier New" charset="0"/>
            </a:endParaRPr>
          </a:p>
          <a:p>
            <a:pPr marL="0" indent="0">
              <a:buNone/>
            </a:pPr>
            <a:endParaRPr lang="en-US" sz="1800" dirty="0">
              <a:latin typeface="Courier New" charset="0"/>
              <a:ea typeface="Courier New" charset="0"/>
              <a:cs typeface="Courier New" charset="0"/>
            </a:endParaRP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16</a:t>
            </a:fld>
            <a:endParaRPr lang="en-US" dirty="0">
              <a:solidFill>
                <a:srgbClr val="6A737B"/>
              </a:solidFill>
            </a:endParaRPr>
          </a:p>
        </p:txBody>
      </p:sp>
    </p:spTree>
    <p:extLst>
      <p:ext uri="{BB962C8B-B14F-4D97-AF65-F5344CB8AC3E}">
        <p14:creationId xmlns:p14="http://schemas.microsoft.com/office/powerpoint/2010/main" val="61280028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Basic Component File</a:t>
            </a:r>
            <a:endParaRPr lang="en-US" dirty="0"/>
          </a:p>
        </p:txBody>
      </p:sp>
      <p:sp>
        <p:nvSpPr>
          <p:cNvPr id="3" name="Content Placeholder 2"/>
          <p:cNvSpPr>
            <a:spLocks noGrp="1"/>
          </p:cNvSpPr>
          <p:nvPr>
            <p:ph idx="1"/>
          </p:nvPr>
        </p:nvSpPr>
        <p:spPr/>
        <p:txBody>
          <a:bodyPr anchor="ctr"/>
          <a:lstStyle/>
          <a:p>
            <a:pPr marL="0" indent="0">
              <a:buNone/>
            </a:pPr>
            <a:r>
              <a:rPr lang="en-US" dirty="0">
                <a:solidFill>
                  <a:schemeClr val="accent1"/>
                </a:solidFill>
                <a:latin typeface="Courier New" charset="0"/>
                <a:ea typeface="Courier New" charset="0"/>
                <a:cs typeface="Courier New" charset="0"/>
              </a:rPr>
              <a:t>import</a:t>
            </a:r>
            <a:r>
              <a:rPr lang="en-US" dirty="0">
                <a:latin typeface="Courier New" charset="0"/>
                <a:ea typeface="Courier New" charset="0"/>
                <a:cs typeface="Courier New" charset="0"/>
              </a:rPr>
              <a:t> { Component } </a:t>
            </a:r>
            <a:r>
              <a:rPr lang="en-US" dirty="0">
                <a:solidFill>
                  <a:schemeClr val="accent1"/>
                </a:solidFill>
                <a:latin typeface="Courier New" charset="0"/>
                <a:ea typeface="Courier New" charset="0"/>
                <a:cs typeface="Courier New" charset="0"/>
              </a:rPr>
              <a:t>from</a:t>
            </a:r>
            <a:r>
              <a:rPr lang="en-US" dirty="0">
                <a:latin typeface="Courier New" charset="0"/>
                <a:ea typeface="Courier New" charset="0"/>
                <a:cs typeface="Courier New" charset="0"/>
              </a:rPr>
              <a:t> </a:t>
            </a:r>
            <a:r>
              <a:rPr lang="en-US" dirty="0">
                <a:solidFill>
                  <a:srgbClr val="0070C0"/>
                </a:solidFill>
                <a:latin typeface="Courier New" charset="0"/>
                <a:ea typeface="Courier New" charset="0"/>
                <a:cs typeface="Courier New" charset="0"/>
              </a:rPr>
              <a:t>'@angular/core</a:t>
            </a:r>
            <a:r>
              <a:rPr lang="en-US" dirty="0" smtClean="0">
                <a:solidFill>
                  <a:srgbClr val="0070C0"/>
                </a:solidFill>
                <a:latin typeface="Courier New" charset="0"/>
                <a:ea typeface="Courier New" charset="0"/>
                <a:cs typeface="Courier New" charset="0"/>
              </a:rPr>
              <a:t>'</a:t>
            </a:r>
            <a:r>
              <a:rPr lang="en-US" dirty="0" smtClean="0">
                <a:latin typeface="Courier New" charset="0"/>
                <a:ea typeface="Courier New" charset="0"/>
                <a:cs typeface="Courier New" charset="0"/>
              </a:rPr>
              <a:t>;</a:t>
            </a:r>
          </a:p>
          <a:p>
            <a:pPr marL="0" indent="0">
              <a:buNone/>
            </a:pPr>
            <a:r>
              <a:rPr lang="en-US" dirty="0" smtClean="0">
                <a:latin typeface="Courier New" charset="0"/>
                <a:ea typeface="Courier New" charset="0"/>
                <a:cs typeface="Courier New" charset="0"/>
              </a:rPr>
              <a:t>@</a:t>
            </a:r>
            <a:r>
              <a:rPr lang="en-US" dirty="0">
                <a:solidFill>
                  <a:schemeClr val="accent1"/>
                </a:solidFill>
                <a:latin typeface="Courier New" charset="0"/>
                <a:ea typeface="Courier New" charset="0"/>
                <a:cs typeface="Courier New" charset="0"/>
              </a:rPr>
              <a:t>Component</a:t>
            </a:r>
            <a:r>
              <a:rPr lang="en-US" dirty="0" smtClean="0">
                <a:latin typeface="Courier New" charset="0"/>
                <a:ea typeface="Courier New" charset="0"/>
                <a:cs typeface="Courier New" charset="0"/>
              </a:rPr>
              <a:t>({</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  selector</a:t>
            </a:r>
            <a:r>
              <a:rPr lang="en-US" dirty="0">
                <a:latin typeface="Courier New" charset="0"/>
                <a:ea typeface="Courier New" charset="0"/>
                <a:cs typeface="Courier New" charset="0"/>
              </a:rPr>
              <a:t>: </a:t>
            </a:r>
            <a:r>
              <a:rPr lang="en-US" dirty="0">
                <a:solidFill>
                  <a:schemeClr val="accent1"/>
                </a:solidFill>
                <a:latin typeface="Courier New" charset="0"/>
                <a:ea typeface="Courier New" charset="0"/>
                <a:cs typeface="Courier New" charset="0"/>
              </a:rPr>
              <a:t>'app-root'</a:t>
            </a: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  </a:t>
            </a:r>
            <a:r>
              <a:rPr lang="en-US" dirty="0" err="1" smtClean="0">
                <a:latin typeface="Courier New" charset="0"/>
                <a:ea typeface="Courier New" charset="0"/>
                <a:cs typeface="Courier New" charset="0"/>
              </a:rPr>
              <a:t>templateUrl</a:t>
            </a:r>
            <a:r>
              <a:rPr lang="en-US" dirty="0">
                <a:latin typeface="Courier New" charset="0"/>
                <a:ea typeface="Courier New" charset="0"/>
                <a:cs typeface="Courier New" charset="0"/>
              </a:rPr>
              <a:t>: </a:t>
            </a:r>
            <a:r>
              <a:rPr lang="en-US" dirty="0">
                <a:solidFill>
                  <a:schemeClr val="accent1"/>
                </a:solidFill>
                <a:latin typeface="Courier New" charset="0"/>
                <a:ea typeface="Courier New" charset="0"/>
                <a:cs typeface="Courier New" charset="0"/>
              </a:rPr>
              <a:t>'./</a:t>
            </a:r>
            <a:r>
              <a:rPr lang="en-US" dirty="0" err="1">
                <a:solidFill>
                  <a:schemeClr val="accent1"/>
                </a:solidFill>
                <a:latin typeface="Courier New" charset="0"/>
                <a:ea typeface="Courier New" charset="0"/>
                <a:cs typeface="Courier New" charset="0"/>
              </a:rPr>
              <a:t>app.component.html</a:t>
            </a:r>
            <a:r>
              <a:rPr lang="en-US" dirty="0">
                <a:solidFill>
                  <a:schemeClr val="accent1"/>
                </a:solidFill>
                <a:latin typeface="Courier New" charset="0"/>
                <a:ea typeface="Courier New" charset="0"/>
                <a:cs typeface="Courier New" charset="0"/>
              </a:rPr>
              <a:t>'</a:t>
            </a: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  </a:t>
            </a:r>
            <a:r>
              <a:rPr lang="en-US" dirty="0" err="1" smtClean="0">
                <a:latin typeface="Courier New" charset="0"/>
                <a:ea typeface="Courier New" charset="0"/>
                <a:cs typeface="Courier New" charset="0"/>
              </a:rPr>
              <a:t>styleUrls</a:t>
            </a:r>
            <a:r>
              <a:rPr lang="en-US" dirty="0">
                <a:latin typeface="Courier New" charset="0"/>
                <a:ea typeface="Courier New" charset="0"/>
                <a:cs typeface="Courier New" charset="0"/>
              </a:rPr>
              <a:t>: [</a:t>
            </a:r>
            <a:r>
              <a:rPr lang="en-US" dirty="0">
                <a:solidFill>
                  <a:schemeClr val="accent1"/>
                </a:solidFill>
                <a:latin typeface="Courier New" charset="0"/>
                <a:ea typeface="Courier New" charset="0"/>
                <a:cs typeface="Courier New" charset="0"/>
              </a:rPr>
              <a:t>'./</a:t>
            </a:r>
            <a:r>
              <a:rPr lang="en-US" dirty="0" err="1">
                <a:solidFill>
                  <a:schemeClr val="accent1"/>
                </a:solidFill>
                <a:latin typeface="Courier New" charset="0"/>
                <a:ea typeface="Courier New" charset="0"/>
                <a:cs typeface="Courier New" charset="0"/>
              </a:rPr>
              <a:t>app.component.scss</a:t>
            </a:r>
            <a:r>
              <a:rPr lang="en-US" dirty="0" smtClean="0">
                <a:solidFill>
                  <a:schemeClr val="accent1"/>
                </a:solidFill>
                <a:latin typeface="Courier New" charset="0"/>
                <a:ea typeface="Courier New" charset="0"/>
                <a:cs typeface="Courier New" charset="0"/>
              </a:rPr>
              <a:t>'</a:t>
            </a:r>
            <a:r>
              <a:rPr lang="en-US" dirty="0" smtClean="0">
                <a:latin typeface="Courier New" charset="0"/>
                <a:ea typeface="Courier New" charset="0"/>
                <a:cs typeface="Courier New" charset="0"/>
              </a:rPr>
              <a:t>]</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a:t>
            </a:r>
          </a:p>
          <a:p>
            <a:pPr marL="0" indent="0">
              <a:buNone/>
            </a:pPr>
            <a:r>
              <a:rPr lang="en-US" dirty="0" smtClean="0">
                <a:solidFill>
                  <a:srgbClr val="0070C0"/>
                </a:solidFill>
                <a:latin typeface="Courier New" charset="0"/>
                <a:ea typeface="Courier New" charset="0"/>
                <a:cs typeface="Courier New" charset="0"/>
              </a:rPr>
              <a:t>export </a:t>
            </a:r>
            <a:r>
              <a:rPr lang="en-US" dirty="0">
                <a:solidFill>
                  <a:srgbClr val="0070C0"/>
                </a:solidFill>
                <a:latin typeface="Courier New" charset="0"/>
                <a:ea typeface="Courier New" charset="0"/>
                <a:cs typeface="Courier New" charset="0"/>
              </a:rPr>
              <a:t>class </a:t>
            </a:r>
            <a:r>
              <a:rPr lang="en-US" dirty="0" err="1">
                <a:latin typeface="Courier New" charset="0"/>
                <a:ea typeface="Courier New" charset="0"/>
                <a:cs typeface="Courier New" charset="0"/>
              </a:rPr>
              <a:t>AppComponent</a:t>
            </a: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  title </a:t>
            </a:r>
            <a:r>
              <a:rPr lang="en-US" dirty="0">
                <a:latin typeface="Courier New" charset="0"/>
                <a:ea typeface="Courier New" charset="0"/>
                <a:cs typeface="Courier New" charset="0"/>
              </a:rPr>
              <a:t>= </a:t>
            </a:r>
            <a:r>
              <a:rPr lang="en-US" dirty="0">
                <a:solidFill>
                  <a:schemeClr val="accent1"/>
                </a:solidFill>
                <a:latin typeface="Courier New" charset="0"/>
                <a:ea typeface="Courier New" charset="0"/>
                <a:cs typeface="Courier New" charset="0"/>
              </a:rPr>
              <a:t>'app</a:t>
            </a:r>
            <a:r>
              <a:rPr lang="en-US" dirty="0" smtClean="0">
                <a:solidFill>
                  <a:schemeClr val="accent1"/>
                </a:solidFill>
                <a:latin typeface="Courier New" charset="0"/>
                <a:ea typeface="Courier New" charset="0"/>
                <a:cs typeface="Courier New" charset="0"/>
              </a:rPr>
              <a:t>'</a:t>
            </a:r>
            <a:r>
              <a:rPr lang="en-US" dirty="0" smtClean="0">
                <a:latin typeface="Courier New" charset="0"/>
                <a:ea typeface="Courier New" charset="0"/>
                <a:cs typeface="Courier New" charset="0"/>
              </a:rPr>
              <a:t>;</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a:t>
            </a:r>
            <a:endParaRPr lang="en-US" dirty="0">
              <a:latin typeface="Courier New" charset="0"/>
              <a:ea typeface="Courier New" charset="0"/>
              <a:cs typeface="Courier New" charset="0"/>
            </a:endParaRP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17</a:t>
            </a:fld>
            <a:endParaRPr lang="en-US" dirty="0">
              <a:solidFill>
                <a:srgbClr val="6A737B"/>
              </a:solidFill>
            </a:endParaRPr>
          </a:p>
        </p:txBody>
      </p:sp>
      <p:sp>
        <p:nvSpPr>
          <p:cNvPr id="5" name="TextBox 4"/>
          <p:cNvSpPr txBox="1"/>
          <p:nvPr/>
        </p:nvSpPr>
        <p:spPr>
          <a:xfrm>
            <a:off x="273050" y="1295400"/>
            <a:ext cx="3373437" cy="371475"/>
          </a:xfrm>
          <a:prstGeom prst="rect">
            <a:avLst/>
          </a:prstGeom>
          <a:ln>
            <a:noFill/>
          </a:ln>
        </p:spPr>
        <p:style>
          <a:lnRef idx="2">
            <a:schemeClr val="accent2">
              <a:shade val="50000"/>
            </a:schemeClr>
          </a:lnRef>
          <a:fillRef idx="1001">
            <a:schemeClr val="lt2"/>
          </a:fillRef>
          <a:effectRef idx="0">
            <a:schemeClr val="accent2"/>
          </a:effectRef>
          <a:fontRef idx="minor">
            <a:schemeClr val="lt1"/>
          </a:fontRef>
        </p:style>
        <p:txBody>
          <a:bodyPr wrap="square" rtlCol="0">
            <a:spAutoFit/>
          </a:bodyPr>
          <a:lstStyle/>
          <a:p>
            <a:pPr algn="ctr"/>
            <a:r>
              <a:rPr lang="en-US" b="1" dirty="0" err="1" smtClean="0"/>
              <a:t>app.components.ts</a:t>
            </a:r>
            <a:endParaRPr lang="en-US" b="1" dirty="0"/>
          </a:p>
        </p:txBody>
      </p:sp>
      <p:sp>
        <p:nvSpPr>
          <p:cNvPr id="9" name="Rectangle 8"/>
          <p:cNvSpPr/>
          <p:nvPr/>
        </p:nvSpPr>
        <p:spPr>
          <a:xfrm>
            <a:off x="273050" y="4495800"/>
            <a:ext cx="4527550" cy="1066800"/>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247376" y="2704169"/>
            <a:ext cx="6153423" cy="1563031"/>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228600" y="2065996"/>
            <a:ext cx="6629400" cy="448604"/>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14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1" nodeType="clickEffect">
                                  <p:stCondLst>
                                    <p:cond delay="0"/>
                                  </p:stCondLst>
                                  <p:childTnLst>
                                    <p:animEffect transition="out" filter="fade">
                                      <p:cBhvr>
                                        <p:cTn id="10" dur="500"/>
                                        <p:tgtEl>
                                          <p:spTgt spid="9"/>
                                        </p:tgtEl>
                                      </p:cBhvr>
                                    </p:animEffect>
                                    <p:set>
                                      <p:cBhvr>
                                        <p:cTn id="11" dur="1" fill="hold">
                                          <p:stCondLst>
                                            <p:cond delay="499"/>
                                          </p:stCondLst>
                                        </p:cTn>
                                        <p:tgtEl>
                                          <p:spTgt spid="9"/>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10"/>
                                        </p:tgtEl>
                                      </p:cBhvr>
                                    </p:animEffect>
                                    <p:set>
                                      <p:cBhvr>
                                        <p:cTn id="20" dur="1" fill="hold">
                                          <p:stCondLst>
                                            <p:cond delay="499"/>
                                          </p:stCondLst>
                                        </p:cTn>
                                        <p:tgtEl>
                                          <p:spTgt spid="10"/>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grpId="1" nodeType="clickEffect">
                                  <p:stCondLst>
                                    <p:cond delay="0"/>
                                  </p:stCondLst>
                                  <p:childTnLst>
                                    <p:animEffect transition="out" filter="fade">
                                      <p:cBhvr>
                                        <p:cTn id="28" dur="500"/>
                                        <p:tgtEl>
                                          <p:spTgt spid="11"/>
                                        </p:tgtEl>
                                      </p:cBhvr>
                                    </p:animEffect>
                                    <p:set>
                                      <p:cBhvr>
                                        <p:cTn id="29"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P spid="10" grpId="1" animBg="1"/>
      <p:bldP spid="11" grpId="0" animBg="1"/>
      <p:bldP spid="11" grpId="1" animBg="1"/>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Component</a:t>
            </a:r>
          </a:p>
        </p:txBody>
      </p:sp>
      <p:sp>
        <p:nvSpPr>
          <p:cNvPr id="3" name="Content Placeholder 2"/>
          <p:cNvSpPr>
            <a:spLocks noGrp="1"/>
          </p:cNvSpPr>
          <p:nvPr>
            <p:ph idx="1"/>
          </p:nvPr>
        </p:nvSpPr>
        <p:spPr/>
        <p:txBody>
          <a:bodyPr/>
          <a:lstStyle/>
          <a:p>
            <a:endParaRPr lang="en-US" sz="2800" dirty="0"/>
          </a:p>
          <a:p>
            <a:r>
              <a:rPr lang="en-US" sz="2800" dirty="0"/>
              <a:t>Components are just ES6 Classes</a:t>
            </a:r>
          </a:p>
          <a:p>
            <a:r>
              <a:rPr lang="en-US" sz="2800" dirty="0"/>
              <a:t>Providers/Services are injected in the constructor</a:t>
            </a:r>
          </a:p>
          <a:p>
            <a:r>
              <a:rPr lang="en-US" sz="2800" dirty="0"/>
              <a:t>Need to explicitly define providers and directives within component decoration</a:t>
            </a:r>
          </a:p>
          <a:p>
            <a:r>
              <a:rPr lang="en-US" sz="2800" dirty="0"/>
              <a:t>Properties and methods of the component class are available to the template</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18</a:t>
            </a:fld>
            <a:endParaRPr lang="en-US" dirty="0">
              <a:solidFill>
                <a:srgbClr val="6A737B"/>
              </a:solidFill>
            </a:endParaRPr>
          </a:p>
        </p:txBody>
      </p:sp>
    </p:spTree>
    <p:extLst>
      <p:ext uri="{BB962C8B-B14F-4D97-AF65-F5344CB8AC3E}">
        <p14:creationId xmlns:p14="http://schemas.microsoft.com/office/powerpoint/2010/main" val="1544366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solidFill>
                  <a:schemeClr val="accent6">
                    <a:lumMod val="50000"/>
                    <a:lumOff val="50000"/>
                  </a:schemeClr>
                </a:solidFill>
              </a:rPr>
              <a:t>Component</a:t>
            </a:r>
            <a:endParaRPr lang="en-US" dirty="0">
              <a:solidFill>
                <a:schemeClr val="accent6">
                  <a:lumMod val="50000"/>
                  <a:lumOff val="50000"/>
                </a:schemeClr>
              </a:solidFill>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457200" y="1524000"/>
            <a:ext cx="8176313" cy="4267200"/>
          </a:xfrm>
        </p:spPr>
      </p:pic>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19</a:t>
            </a:fld>
            <a:endParaRPr lang="en-US" dirty="0">
              <a:solidFill>
                <a:srgbClr val="6A737B"/>
              </a:solidFill>
            </a:endParaRPr>
          </a:p>
        </p:txBody>
      </p:sp>
    </p:spTree>
    <p:extLst>
      <p:ext uri="{BB962C8B-B14F-4D97-AF65-F5344CB8AC3E}">
        <p14:creationId xmlns:p14="http://schemas.microsoft.com/office/powerpoint/2010/main" val="287550518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Welcome!</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273349999"/>
              </p:ext>
            </p:extLst>
          </p:nvPr>
        </p:nvGraphicFramePr>
        <p:xfrm>
          <a:off x="273050" y="1152525"/>
          <a:ext cx="8597900" cy="2813178"/>
        </p:xfrm>
        <a:graphic>
          <a:graphicData uri="http://schemas.openxmlformats.org/drawingml/2006/table">
            <a:tbl>
              <a:tblPr firstRow="1" bandRow="1">
                <a:tableStyleId>{2D5ABB26-0587-4C30-8999-92F81FD0307C}</a:tableStyleId>
              </a:tblPr>
              <a:tblGrid>
                <a:gridCol w="3155950"/>
                <a:gridCol w="5441950"/>
              </a:tblGrid>
              <a:tr h="370840">
                <a:tc>
                  <a:txBody>
                    <a:bodyPr/>
                    <a:lstStyle/>
                    <a:p>
                      <a:pPr>
                        <a:lnSpc>
                          <a:spcPct val="150000"/>
                        </a:lnSpc>
                      </a:pPr>
                      <a:r>
                        <a:rPr lang="en-US" sz="2000" dirty="0" smtClean="0">
                          <a:solidFill>
                            <a:srgbClr val="00B050"/>
                          </a:solidFill>
                        </a:rPr>
                        <a:t>GET CONNECTED</a:t>
                      </a:r>
                      <a:endParaRPr lang="en-US" sz="2000" dirty="0">
                        <a:solidFill>
                          <a:srgbClr val="00B05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50000"/>
                        </a:lnSpc>
                      </a:pPr>
                      <a:r>
                        <a:rPr lang="en-US" sz="2000" b="1" dirty="0" err="1" smtClean="0"/>
                        <a:t>Wifi</a:t>
                      </a:r>
                      <a:r>
                        <a:rPr lang="en-US" sz="2000" b="1" dirty="0" smtClean="0"/>
                        <a:t>:</a:t>
                      </a:r>
                      <a:r>
                        <a:rPr lang="en-US" sz="2000" b="1" baseline="0" dirty="0" smtClean="0"/>
                        <a:t> </a:t>
                      </a:r>
                      <a:r>
                        <a:rPr lang="en-US" sz="2000" baseline="0" dirty="0" err="1" smtClean="0"/>
                        <a:t>wifi</a:t>
                      </a:r>
                      <a:r>
                        <a:rPr lang="en-US" sz="2000" baseline="0" dirty="0" smtClean="0"/>
                        <a:t> network</a:t>
                      </a:r>
                    </a:p>
                    <a:p>
                      <a:pPr>
                        <a:lnSpc>
                          <a:spcPct val="150000"/>
                        </a:lnSpc>
                      </a:pPr>
                      <a:r>
                        <a:rPr lang="en-US" sz="2000" b="1" baseline="0" dirty="0" smtClean="0"/>
                        <a:t>Password: </a:t>
                      </a:r>
                      <a:r>
                        <a:rPr lang="en-US" sz="2000" baseline="0" dirty="0" err="1" smtClean="0"/>
                        <a:t>wifi</a:t>
                      </a:r>
                      <a:r>
                        <a:rPr lang="en-US" sz="2000" baseline="0" dirty="0" smtClean="0"/>
                        <a:t> password</a:t>
                      </a:r>
                    </a:p>
                    <a:p>
                      <a:pPr>
                        <a:lnSpc>
                          <a:spcPct val="150000"/>
                        </a:lnSpc>
                      </a:pPr>
                      <a:endParaRPr lang="en-US" sz="2000" dirty="0"/>
                    </a:p>
                  </a:txBody>
                  <a:tcPr>
                    <a:lnL w="12700" cap="flat" cmpd="sng" algn="ctr">
                      <a:noFill/>
                      <a:prstDash val="solid"/>
                      <a:round/>
                      <a:headEnd type="none" w="med" len="med"/>
                      <a:tailEnd type="none" w="med" len="med"/>
                    </a:lnL>
                    <a:lnR>
                      <a:noFill/>
                    </a:lnR>
                    <a:lnT>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tr>
              <a:tr h="370840">
                <a:tc>
                  <a:txBody>
                    <a:bodyPr/>
                    <a:lstStyle/>
                    <a:p>
                      <a:pPr>
                        <a:lnSpc>
                          <a:spcPct val="150000"/>
                        </a:lnSpc>
                      </a:pPr>
                      <a:r>
                        <a:rPr lang="en-US" sz="2000" dirty="0" smtClean="0">
                          <a:solidFill>
                            <a:srgbClr val="00B050"/>
                          </a:solidFill>
                        </a:rPr>
                        <a:t>DOWNLOAD </a:t>
                      </a:r>
                    </a:p>
                    <a:p>
                      <a:pPr>
                        <a:lnSpc>
                          <a:spcPct val="150000"/>
                        </a:lnSpc>
                      </a:pPr>
                      <a:r>
                        <a:rPr lang="en-US" sz="2000" dirty="0" smtClean="0">
                          <a:solidFill>
                            <a:srgbClr val="00B050"/>
                          </a:solidFill>
                        </a:rPr>
                        <a:t>&amp; INSTALL</a:t>
                      </a:r>
                      <a:endParaRPr lang="en-US" sz="2000" dirty="0">
                        <a:solidFill>
                          <a:srgbClr val="00B050"/>
                        </a:solidFill>
                      </a:endParaRPr>
                    </a:p>
                  </a:txBody>
                  <a:tcPr>
                    <a:lnL>
                      <a:noFill/>
                    </a:lnL>
                    <a:lnR>
                      <a:noFill/>
                    </a:lnR>
                    <a:lnT w="12700" cap="flat" cmpd="sng" algn="ctr">
                      <a:solidFill>
                        <a:schemeClr val="bg2"/>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marL="457200" indent="-457200">
                        <a:lnSpc>
                          <a:spcPct val="150000"/>
                        </a:lnSpc>
                        <a:buFont typeface="+mj-lt"/>
                        <a:buAutoNum type="arabicPeriod"/>
                      </a:pPr>
                      <a:r>
                        <a:rPr lang="en-US" sz="2000" dirty="0" smtClean="0"/>
                        <a:t> </a:t>
                      </a:r>
                    </a:p>
                    <a:p>
                      <a:pPr marL="457200" indent="-457200">
                        <a:lnSpc>
                          <a:spcPct val="150000"/>
                        </a:lnSpc>
                        <a:buFont typeface="+mj-lt"/>
                        <a:buAutoNum type="arabicPeriod"/>
                      </a:pPr>
                      <a:r>
                        <a:rPr lang="en-US" sz="2000" dirty="0" smtClean="0"/>
                        <a:t> </a:t>
                      </a:r>
                    </a:p>
                    <a:p>
                      <a:pPr marL="457200" indent="-457200">
                        <a:lnSpc>
                          <a:spcPct val="150000"/>
                        </a:lnSpc>
                        <a:buFont typeface="+mj-lt"/>
                        <a:buAutoNum type="arabicPeriod"/>
                      </a:pPr>
                      <a:r>
                        <a:rPr lang="en-US" sz="2000" dirty="0" smtClean="0"/>
                        <a:t> </a:t>
                      </a:r>
                      <a:endParaRPr lang="en-US" sz="2000" dirty="0"/>
                    </a:p>
                  </a:txBody>
                  <a:tcPr>
                    <a:lnL>
                      <a:noFill/>
                    </a:lnL>
                    <a:lnR>
                      <a:noFill/>
                    </a:lnR>
                    <a:lnT w="12700" cap="flat" cmpd="sng" algn="ctr">
                      <a:solidFill>
                        <a:schemeClr val="bg2"/>
                      </a:solidFill>
                      <a:prstDash val="solid"/>
                      <a:round/>
                      <a:headEnd type="none" w="med" len="med"/>
                      <a:tailEnd type="none" w="med" len="med"/>
                    </a:lnT>
                    <a:lnB>
                      <a:noFill/>
                    </a:lnB>
                    <a:lnTlToBr w="12700" cmpd="sng">
                      <a:noFill/>
                      <a:prstDash val="solid"/>
                    </a:lnTlToBr>
                    <a:lnBlToTr w="12700" cmpd="sng">
                      <a:noFill/>
                      <a:prstDash val="solid"/>
                    </a:lnBlToTr>
                  </a:tcPr>
                </a:tc>
              </a:tr>
            </a:tbl>
          </a:graphicData>
        </a:graphic>
      </p:graphicFrame>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2</a:t>
            </a:fld>
            <a:endParaRPr lang="en-US" dirty="0">
              <a:solidFill>
                <a:srgbClr val="6A737B"/>
              </a:solidFill>
            </a:endParaRPr>
          </a:p>
        </p:txBody>
      </p:sp>
    </p:spTree>
    <p:extLst>
      <p:ext uri="{BB962C8B-B14F-4D97-AF65-F5344CB8AC3E}">
        <p14:creationId xmlns:p14="http://schemas.microsoft.com/office/powerpoint/2010/main" val="22694996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Templates are the View</a:t>
            </a:r>
            <a:endParaRPr lang="en-US" dirty="0"/>
          </a:p>
        </p:txBody>
      </p:sp>
      <p:sp>
        <p:nvSpPr>
          <p:cNvPr id="3" name="Content Placeholder 2"/>
          <p:cNvSpPr>
            <a:spLocks noGrp="1"/>
          </p:cNvSpPr>
          <p:nvPr>
            <p:ph idx="1"/>
          </p:nvPr>
        </p:nvSpPr>
        <p:spPr/>
        <p:txBody>
          <a:bodyPr anchor="ctr"/>
          <a:lstStyle/>
          <a:p>
            <a:pPr marL="0" indent="0">
              <a:buNone/>
            </a:pPr>
            <a:r>
              <a:rPr lang="en-US" dirty="0" smtClean="0"/>
              <a:t>Templates are mostly HTML, with a little help from Angular.  They tell us how to render the Component.</a:t>
            </a:r>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20</a:t>
            </a:fld>
            <a:endParaRPr lang="en-US" dirty="0">
              <a:solidFill>
                <a:srgbClr val="6A737B"/>
              </a:solidFill>
            </a:endParaRPr>
          </a:p>
        </p:txBody>
      </p:sp>
    </p:spTree>
    <p:extLst>
      <p:ext uri="{BB962C8B-B14F-4D97-AF65-F5344CB8AC3E}">
        <p14:creationId xmlns:p14="http://schemas.microsoft.com/office/powerpoint/2010/main" val="158687365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Defining a Template of a Component</a:t>
            </a:r>
            <a:endParaRPr lang="en-US" dirty="0"/>
          </a:p>
        </p:txBody>
      </p:sp>
      <p:sp>
        <p:nvSpPr>
          <p:cNvPr id="10" name="Freeform 9"/>
          <p:cNvSpPr/>
          <p:nvPr/>
        </p:nvSpPr>
        <p:spPr>
          <a:xfrm>
            <a:off x="273050" y="2704897"/>
            <a:ext cx="2736244" cy="2160004"/>
          </a:xfrm>
          <a:custGeom>
            <a:avLst/>
            <a:gdLst>
              <a:gd name="connsiteX0" fmla="*/ 0 w 2736244"/>
              <a:gd name="connsiteY0" fmla="*/ 216000 h 2160004"/>
              <a:gd name="connsiteX1" fmla="*/ 216000 w 2736244"/>
              <a:gd name="connsiteY1" fmla="*/ 0 h 2160004"/>
              <a:gd name="connsiteX2" fmla="*/ 2520244 w 2736244"/>
              <a:gd name="connsiteY2" fmla="*/ 0 h 2160004"/>
              <a:gd name="connsiteX3" fmla="*/ 2736244 w 2736244"/>
              <a:gd name="connsiteY3" fmla="*/ 216000 h 2160004"/>
              <a:gd name="connsiteX4" fmla="*/ 2736244 w 2736244"/>
              <a:gd name="connsiteY4" fmla="*/ 1944004 h 2160004"/>
              <a:gd name="connsiteX5" fmla="*/ 2520244 w 2736244"/>
              <a:gd name="connsiteY5" fmla="*/ 2160004 h 2160004"/>
              <a:gd name="connsiteX6" fmla="*/ 216000 w 2736244"/>
              <a:gd name="connsiteY6" fmla="*/ 2160004 h 2160004"/>
              <a:gd name="connsiteX7" fmla="*/ 0 w 2736244"/>
              <a:gd name="connsiteY7" fmla="*/ 1944004 h 2160004"/>
              <a:gd name="connsiteX8" fmla="*/ 0 w 2736244"/>
              <a:gd name="connsiteY8" fmla="*/ 216000 h 2160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36244" h="2160004">
                <a:moveTo>
                  <a:pt x="0" y="216000"/>
                </a:moveTo>
                <a:cubicBezTo>
                  <a:pt x="0" y="96706"/>
                  <a:pt x="96706" y="0"/>
                  <a:pt x="216000" y="0"/>
                </a:cubicBezTo>
                <a:lnTo>
                  <a:pt x="2520244" y="0"/>
                </a:lnTo>
                <a:cubicBezTo>
                  <a:pt x="2639538" y="0"/>
                  <a:pt x="2736244" y="96706"/>
                  <a:pt x="2736244" y="216000"/>
                </a:cubicBezTo>
                <a:lnTo>
                  <a:pt x="2736244" y="1944004"/>
                </a:lnTo>
                <a:cubicBezTo>
                  <a:pt x="2736244" y="2063298"/>
                  <a:pt x="2639538" y="2160004"/>
                  <a:pt x="2520244" y="2160004"/>
                </a:cubicBezTo>
                <a:lnTo>
                  <a:pt x="216000" y="2160004"/>
                </a:lnTo>
                <a:cubicBezTo>
                  <a:pt x="96706" y="2160004"/>
                  <a:pt x="0" y="2063298"/>
                  <a:pt x="0" y="1944004"/>
                </a:cubicBezTo>
                <a:lnTo>
                  <a:pt x="0" y="216000"/>
                </a:lnTo>
                <a:close/>
              </a:path>
            </a:pathLst>
          </a:custGeom>
          <a:ln>
            <a:solidFill>
              <a:srgbClr val="92D050"/>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43053" tIns="143053" rIns="143053" bIns="605911" numCol="1" spcCol="1270" anchor="t" anchorCtr="0">
            <a:noAutofit/>
          </a:bodyPr>
          <a:lstStyle/>
          <a:p>
            <a:pPr marL="285750" lvl="1" indent="-285750" algn="l" defTabSz="2178050">
              <a:lnSpc>
                <a:spcPct val="90000"/>
              </a:lnSpc>
              <a:spcBef>
                <a:spcPct val="0"/>
              </a:spcBef>
              <a:spcAft>
                <a:spcPct val="15000"/>
              </a:spcAft>
              <a:buChar char="•"/>
            </a:pPr>
            <a:endParaRPr lang="en-US" sz="4900" kern="1200" dirty="0">
              <a:ln>
                <a:noFill/>
              </a:ln>
              <a:solidFill>
                <a:schemeClr val="dk1">
                  <a:hueOff val="0"/>
                  <a:satOff val="0"/>
                  <a:lumOff val="0"/>
                </a:schemeClr>
              </a:solidFill>
            </a:endParaRPr>
          </a:p>
          <a:p>
            <a:pPr marL="285750" lvl="1" indent="-285750" algn="l" defTabSz="2178050">
              <a:lnSpc>
                <a:spcPct val="90000"/>
              </a:lnSpc>
              <a:spcBef>
                <a:spcPct val="0"/>
              </a:spcBef>
              <a:spcAft>
                <a:spcPct val="15000"/>
              </a:spcAft>
              <a:buChar char="•"/>
            </a:pPr>
            <a:endParaRPr lang="en-US" sz="4900" kern="1200" dirty="0"/>
          </a:p>
        </p:txBody>
      </p:sp>
      <p:sp>
        <p:nvSpPr>
          <p:cNvPr id="11" name="Shape 10"/>
          <p:cNvSpPr/>
          <p:nvPr/>
        </p:nvSpPr>
        <p:spPr>
          <a:xfrm>
            <a:off x="1851104" y="3062289"/>
            <a:ext cx="2500929" cy="2500929"/>
          </a:xfrm>
          <a:prstGeom prst="leftCircularArrow">
            <a:avLst>
              <a:gd name="adj1" fmla="val 1632"/>
              <a:gd name="adj2" fmla="val 193913"/>
              <a:gd name="adj3" fmla="val 1111811"/>
              <a:gd name="adj4" fmla="val 8166876"/>
              <a:gd name="adj5" fmla="val 1904"/>
            </a:avLst>
          </a:prstGeom>
          <a:no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12" name="Freeform 11"/>
          <p:cNvSpPr/>
          <p:nvPr/>
        </p:nvSpPr>
        <p:spPr>
          <a:xfrm>
            <a:off x="1602596" y="4648202"/>
            <a:ext cx="1259198" cy="500741"/>
          </a:xfrm>
          <a:custGeom>
            <a:avLst/>
            <a:gdLst>
              <a:gd name="connsiteX0" fmla="*/ 0 w 1259198"/>
              <a:gd name="connsiteY0" fmla="*/ 50074 h 500741"/>
              <a:gd name="connsiteX1" fmla="*/ 50074 w 1259198"/>
              <a:gd name="connsiteY1" fmla="*/ 0 h 500741"/>
              <a:gd name="connsiteX2" fmla="*/ 1209124 w 1259198"/>
              <a:gd name="connsiteY2" fmla="*/ 0 h 500741"/>
              <a:gd name="connsiteX3" fmla="*/ 1259198 w 1259198"/>
              <a:gd name="connsiteY3" fmla="*/ 50074 h 500741"/>
              <a:gd name="connsiteX4" fmla="*/ 1259198 w 1259198"/>
              <a:gd name="connsiteY4" fmla="*/ 450667 h 500741"/>
              <a:gd name="connsiteX5" fmla="*/ 1209124 w 1259198"/>
              <a:gd name="connsiteY5" fmla="*/ 500741 h 500741"/>
              <a:gd name="connsiteX6" fmla="*/ 50074 w 1259198"/>
              <a:gd name="connsiteY6" fmla="*/ 500741 h 500741"/>
              <a:gd name="connsiteX7" fmla="*/ 0 w 1259198"/>
              <a:gd name="connsiteY7" fmla="*/ 450667 h 500741"/>
              <a:gd name="connsiteX8" fmla="*/ 0 w 1259198"/>
              <a:gd name="connsiteY8" fmla="*/ 50074 h 500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9198" h="500741">
                <a:moveTo>
                  <a:pt x="0" y="50074"/>
                </a:moveTo>
                <a:cubicBezTo>
                  <a:pt x="0" y="22419"/>
                  <a:pt x="22419" y="0"/>
                  <a:pt x="50074" y="0"/>
                </a:cubicBezTo>
                <a:lnTo>
                  <a:pt x="1209124" y="0"/>
                </a:lnTo>
                <a:cubicBezTo>
                  <a:pt x="1236779" y="0"/>
                  <a:pt x="1259198" y="22419"/>
                  <a:pt x="1259198" y="50074"/>
                </a:cubicBezTo>
                <a:lnTo>
                  <a:pt x="1259198" y="450667"/>
                </a:lnTo>
                <a:cubicBezTo>
                  <a:pt x="1259198" y="478322"/>
                  <a:pt x="1236779" y="500741"/>
                  <a:pt x="1209124" y="500741"/>
                </a:cubicBezTo>
                <a:lnTo>
                  <a:pt x="50074" y="500741"/>
                </a:lnTo>
                <a:cubicBezTo>
                  <a:pt x="22419" y="500741"/>
                  <a:pt x="0" y="478322"/>
                  <a:pt x="0" y="450667"/>
                </a:cubicBezTo>
                <a:lnTo>
                  <a:pt x="0" y="50074"/>
                </a:lnTo>
                <a:close/>
              </a:path>
            </a:pathLst>
          </a:custGeom>
          <a:solidFill>
            <a:schemeClr val="accent6">
              <a:lumMod val="90000"/>
              <a:lumOff val="1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5146" tIns="34986" rIns="45146" bIns="34986" numCol="1" spcCol="1270" anchor="ctr" anchorCtr="0">
            <a:noAutofit/>
          </a:bodyPr>
          <a:lstStyle/>
          <a:p>
            <a:pPr lvl="0" algn="ctr" defTabSz="711200">
              <a:lnSpc>
                <a:spcPct val="90000"/>
              </a:lnSpc>
              <a:spcBef>
                <a:spcPct val="0"/>
              </a:spcBef>
              <a:spcAft>
                <a:spcPct val="35000"/>
              </a:spcAft>
            </a:pPr>
            <a:r>
              <a:rPr lang="en-US" sz="1600" kern="1200" dirty="0" smtClean="0"/>
              <a:t>Inline Template</a:t>
            </a:r>
            <a:endParaRPr lang="en-US" sz="1600" kern="1200" dirty="0"/>
          </a:p>
        </p:txBody>
      </p:sp>
      <p:sp>
        <p:nvSpPr>
          <p:cNvPr id="13" name="Rounded Rectangle 12"/>
          <p:cNvSpPr/>
          <p:nvPr/>
        </p:nvSpPr>
        <p:spPr>
          <a:xfrm>
            <a:off x="3203877" y="2709360"/>
            <a:ext cx="2736244" cy="2160004"/>
          </a:xfrm>
          <a:prstGeom prst="roundRect">
            <a:avLst>
              <a:gd name="adj" fmla="val 10000"/>
            </a:avLst>
          </a:prstGeom>
          <a:ln>
            <a:solidFill>
              <a:srgbClr val="92D050"/>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4" name="Circular Arrow 13"/>
          <p:cNvSpPr/>
          <p:nvPr/>
        </p:nvSpPr>
        <p:spPr>
          <a:xfrm>
            <a:off x="4623822" y="1898065"/>
            <a:ext cx="2822139" cy="2822139"/>
          </a:xfrm>
          <a:prstGeom prst="circularArrow">
            <a:avLst>
              <a:gd name="adj1" fmla="val 1446"/>
              <a:gd name="adj2" fmla="val 171123"/>
              <a:gd name="adj3" fmla="val 20508920"/>
              <a:gd name="adj4" fmla="val 13431065"/>
              <a:gd name="adj5" fmla="val 1687"/>
            </a:avLst>
          </a:prstGeom>
          <a:no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15" name="Freeform 14"/>
          <p:cNvSpPr/>
          <p:nvPr/>
        </p:nvSpPr>
        <p:spPr>
          <a:xfrm>
            <a:off x="4419599" y="2362200"/>
            <a:ext cx="1259198" cy="500741"/>
          </a:xfrm>
          <a:custGeom>
            <a:avLst/>
            <a:gdLst>
              <a:gd name="connsiteX0" fmla="*/ 0 w 1259198"/>
              <a:gd name="connsiteY0" fmla="*/ 50074 h 500741"/>
              <a:gd name="connsiteX1" fmla="*/ 50074 w 1259198"/>
              <a:gd name="connsiteY1" fmla="*/ 0 h 500741"/>
              <a:gd name="connsiteX2" fmla="*/ 1209124 w 1259198"/>
              <a:gd name="connsiteY2" fmla="*/ 0 h 500741"/>
              <a:gd name="connsiteX3" fmla="*/ 1259198 w 1259198"/>
              <a:gd name="connsiteY3" fmla="*/ 50074 h 500741"/>
              <a:gd name="connsiteX4" fmla="*/ 1259198 w 1259198"/>
              <a:gd name="connsiteY4" fmla="*/ 450667 h 500741"/>
              <a:gd name="connsiteX5" fmla="*/ 1209124 w 1259198"/>
              <a:gd name="connsiteY5" fmla="*/ 500741 h 500741"/>
              <a:gd name="connsiteX6" fmla="*/ 50074 w 1259198"/>
              <a:gd name="connsiteY6" fmla="*/ 500741 h 500741"/>
              <a:gd name="connsiteX7" fmla="*/ 0 w 1259198"/>
              <a:gd name="connsiteY7" fmla="*/ 450667 h 500741"/>
              <a:gd name="connsiteX8" fmla="*/ 0 w 1259198"/>
              <a:gd name="connsiteY8" fmla="*/ 50074 h 500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9198" h="500741">
                <a:moveTo>
                  <a:pt x="0" y="50074"/>
                </a:moveTo>
                <a:cubicBezTo>
                  <a:pt x="0" y="22419"/>
                  <a:pt x="22419" y="0"/>
                  <a:pt x="50074" y="0"/>
                </a:cubicBezTo>
                <a:lnTo>
                  <a:pt x="1209124" y="0"/>
                </a:lnTo>
                <a:cubicBezTo>
                  <a:pt x="1236779" y="0"/>
                  <a:pt x="1259198" y="22419"/>
                  <a:pt x="1259198" y="50074"/>
                </a:cubicBezTo>
                <a:lnTo>
                  <a:pt x="1259198" y="450667"/>
                </a:lnTo>
                <a:cubicBezTo>
                  <a:pt x="1259198" y="478322"/>
                  <a:pt x="1236779" y="500741"/>
                  <a:pt x="1209124" y="500741"/>
                </a:cubicBezTo>
                <a:lnTo>
                  <a:pt x="50074" y="500741"/>
                </a:lnTo>
                <a:cubicBezTo>
                  <a:pt x="22419" y="500741"/>
                  <a:pt x="0" y="478322"/>
                  <a:pt x="0" y="450667"/>
                </a:cubicBezTo>
                <a:lnTo>
                  <a:pt x="0" y="50074"/>
                </a:lnTo>
                <a:close/>
              </a:path>
            </a:pathLst>
          </a:custGeom>
          <a:solidFill>
            <a:schemeClr val="accent6">
              <a:lumMod val="90000"/>
              <a:lumOff val="1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5146" tIns="34986" rIns="45146" bIns="34986" numCol="1" spcCol="1270" anchor="ctr" anchorCtr="0">
            <a:noAutofit/>
          </a:bodyPr>
          <a:lstStyle/>
          <a:p>
            <a:pPr lvl="0" algn="ctr" defTabSz="711200">
              <a:lnSpc>
                <a:spcPct val="90000"/>
              </a:lnSpc>
              <a:spcBef>
                <a:spcPct val="0"/>
              </a:spcBef>
              <a:spcAft>
                <a:spcPct val="35000"/>
              </a:spcAft>
            </a:pPr>
            <a:r>
              <a:rPr lang="en-US" sz="1600" kern="1200" dirty="0" smtClean="0"/>
              <a:t>Inline Template</a:t>
            </a:r>
            <a:endParaRPr lang="en-US" sz="1600" kern="1200" dirty="0"/>
          </a:p>
        </p:txBody>
      </p:sp>
      <p:sp>
        <p:nvSpPr>
          <p:cNvPr id="16" name="Rounded Rectangle 15"/>
          <p:cNvSpPr/>
          <p:nvPr/>
        </p:nvSpPr>
        <p:spPr>
          <a:xfrm>
            <a:off x="6134498" y="2709360"/>
            <a:ext cx="2736244" cy="2160004"/>
          </a:xfrm>
          <a:prstGeom prst="roundRect">
            <a:avLst>
              <a:gd name="adj" fmla="val 10000"/>
            </a:avLst>
          </a:prstGeom>
          <a:ln>
            <a:solidFill>
              <a:srgbClr val="92D050"/>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7" name="Freeform 16"/>
          <p:cNvSpPr/>
          <p:nvPr/>
        </p:nvSpPr>
        <p:spPr>
          <a:xfrm>
            <a:off x="7488876" y="4648202"/>
            <a:ext cx="1259198" cy="500741"/>
          </a:xfrm>
          <a:custGeom>
            <a:avLst/>
            <a:gdLst>
              <a:gd name="connsiteX0" fmla="*/ 0 w 1259198"/>
              <a:gd name="connsiteY0" fmla="*/ 50074 h 500741"/>
              <a:gd name="connsiteX1" fmla="*/ 50074 w 1259198"/>
              <a:gd name="connsiteY1" fmla="*/ 0 h 500741"/>
              <a:gd name="connsiteX2" fmla="*/ 1209124 w 1259198"/>
              <a:gd name="connsiteY2" fmla="*/ 0 h 500741"/>
              <a:gd name="connsiteX3" fmla="*/ 1259198 w 1259198"/>
              <a:gd name="connsiteY3" fmla="*/ 50074 h 500741"/>
              <a:gd name="connsiteX4" fmla="*/ 1259198 w 1259198"/>
              <a:gd name="connsiteY4" fmla="*/ 450667 h 500741"/>
              <a:gd name="connsiteX5" fmla="*/ 1209124 w 1259198"/>
              <a:gd name="connsiteY5" fmla="*/ 500741 h 500741"/>
              <a:gd name="connsiteX6" fmla="*/ 50074 w 1259198"/>
              <a:gd name="connsiteY6" fmla="*/ 500741 h 500741"/>
              <a:gd name="connsiteX7" fmla="*/ 0 w 1259198"/>
              <a:gd name="connsiteY7" fmla="*/ 450667 h 500741"/>
              <a:gd name="connsiteX8" fmla="*/ 0 w 1259198"/>
              <a:gd name="connsiteY8" fmla="*/ 50074 h 500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9198" h="500741">
                <a:moveTo>
                  <a:pt x="0" y="50074"/>
                </a:moveTo>
                <a:cubicBezTo>
                  <a:pt x="0" y="22419"/>
                  <a:pt x="22419" y="0"/>
                  <a:pt x="50074" y="0"/>
                </a:cubicBezTo>
                <a:lnTo>
                  <a:pt x="1209124" y="0"/>
                </a:lnTo>
                <a:cubicBezTo>
                  <a:pt x="1236779" y="0"/>
                  <a:pt x="1259198" y="22419"/>
                  <a:pt x="1259198" y="50074"/>
                </a:cubicBezTo>
                <a:lnTo>
                  <a:pt x="1259198" y="450667"/>
                </a:lnTo>
                <a:cubicBezTo>
                  <a:pt x="1259198" y="478322"/>
                  <a:pt x="1236779" y="500741"/>
                  <a:pt x="1209124" y="500741"/>
                </a:cubicBezTo>
                <a:lnTo>
                  <a:pt x="50074" y="500741"/>
                </a:lnTo>
                <a:cubicBezTo>
                  <a:pt x="22419" y="500741"/>
                  <a:pt x="0" y="478322"/>
                  <a:pt x="0" y="450667"/>
                </a:cubicBezTo>
                <a:lnTo>
                  <a:pt x="0" y="50074"/>
                </a:lnTo>
                <a:close/>
              </a:path>
            </a:pathLst>
          </a:custGeom>
          <a:solidFill>
            <a:schemeClr val="accent6">
              <a:lumMod val="90000"/>
              <a:lumOff val="1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5146" tIns="34986" rIns="45146" bIns="34986" numCol="1" spcCol="1270" anchor="ctr" anchorCtr="0">
            <a:noAutofit/>
          </a:bodyPr>
          <a:lstStyle/>
          <a:p>
            <a:pPr lvl="0" algn="ctr" defTabSz="711200">
              <a:lnSpc>
                <a:spcPct val="90000"/>
              </a:lnSpc>
              <a:spcBef>
                <a:spcPct val="0"/>
              </a:spcBef>
              <a:spcAft>
                <a:spcPct val="35000"/>
              </a:spcAft>
            </a:pPr>
            <a:r>
              <a:rPr lang="en-US" sz="1600" kern="1200" dirty="0" smtClean="0"/>
              <a:t>Linked Template</a:t>
            </a:r>
            <a:endParaRPr lang="en-US" sz="1600" kern="1200"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21</a:t>
            </a:fld>
            <a:endParaRPr lang="en-US" dirty="0">
              <a:solidFill>
                <a:srgbClr val="6A737B"/>
              </a:solidFill>
            </a:endParaRPr>
          </a:p>
        </p:txBody>
      </p:sp>
      <p:sp>
        <p:nvSpPr>
          <p:cNvPr id="6" name="TextBox 5"/>
          <p:cNvSpPr txBox="1"/>
          <p:nvPr/>
        </p:nvSpPr>
        <p:spPr>
          <a:xfrm>
            <a:off x="273050" y="3238381"/>
            <a:ext cx="2698750" cy="800219"/>
          </a:xfrm>
          <a:prstGeom prst="rect">
            <a:avLst/>
          </a:prstGeom>
          <a:noFill/>
        </p:spPr>
        <p:txBody>
          <a:bodyPr wrap="square" rtlCol="0">
            <a:spAutoFit/>
          </a:bodyPr>
          <a:lstStyle/>
          <a:p>
            <a:pPr>
              <a:lnSpc>
                <a:spcPct val="150000"/>
              </a:lnSpc>
            </a:pPr>
            <a:r>
              <a:rPr lang="en-US" sz="1600" spc="-150" dirty="0">
                <a:latin typeface="Courier New" charset="0"/>
                <a:ea typeface="Courier New" charset="0"/>
                <a:cs typeface="Courier New" charset="0"/>
              </a:rPr>
              <a:t>t</a:t>
            </a:r>
            <a:r>
              <a:rPr lang="en-US" sz="1600" spc="-150" dirty="0" smtClean="0">
                <a:latin typeface="Courier New" charset="0"/>
                <a:ea typeface="Courier New" charset="0"/>
                <a:cs typeface="Courier New" charset="0"/>
              </a:rPr>
              <a:t>emplate:</a:t>
            </a:r>
          </a:p>
          <a:p>
            <a:pPr>
              <a:lnSpc>
                <a:spcPct val="150000"/>
              </a:lnSpc>
            </a:pPr>
            <a:r>
              <a:rPr lang="en-US" sz="1600" spc="-150" dirty="0" smtClean="0">
                <a:solidFill>
                  <a:srgbClr val="C00000"/>
                </a:solidFill>
                <a:latin typeface="Courier New" charset="0"/>
                <a:ea typeface="Courier New" charset="0"/>
                <a:cs typeface="Courier New" charset="0"/>
              </a:rPr>
              <a:t>“&lt;h1&gt;{{</a:t>
            </a:r>
            <a:r>
              <a:rPr lang="en-US" sz="1600" spc="-150" dirty="0" err="1" smtClean="0">
                <a:solidFill>
                  <a:srgbClr val="C00000"/>
                </a:solidFill>
                <a:latin typeface="Courier New" charset="0"/>
                <a:ea typeface="Courier New" charset="0"/>
                <a:cs typeface="Courier New" charset="0"/>
              </a:rPr>
              <a:t>pageTitle</a:t>
            </a:r>
            <a:r>
              <a:rPr lang="en-US" sz="1600" spc="-150" dirty="0" smtClean="0">
                <a:solidFill>
                  <a:srgbClr val="C00000"/>
                </a:solidFill>
                <a:latin typeface="Courier New" charset="0"/>
                <a:ea typeface="Courier New" charset="0"/>
                <a:cs typeface="Courier New" charset="0"/>
              </a:rPr>
              <a:t>}}&lt;/h1&gt;”</a:t>
            </a:r>
            <a:endParaRPr lang="en-US" sz="1600" spc="-150" dirty="0">
              <a:solidFill>
                <a:srgbClr val="C00000"/>
              </a:solidFill>
              <a:latin typeface="Courier New" charset="0"/>
              <a:ea typeface="Courier New" charset="0"/>
              <a:cs typeface="Courier New" charset="0"/>
            </a:endParaRPr>
          </a:p>
        </p:txBody>
      </p:sp>
      <p:sp>
        <p:nvSpPr>
          <p:cNvPr id="7" name="TextBox 6"/>
          <p:cNvSpPr txBox="1"/>
          <p:nvPr/>
        </p:nvSpPr>
        <p:spPr>
          <a:xfrm>
            <a:off x="3222625" y="2971800"/>
            <a:ext cx="2698750" cy="1538883"/>
          </a:xfrm>
          <a:prstGeom prst="rect">
            <a:avLst/>
          </a:prstGeom>
          <a:noFill/>
        </p:spPr>
        <p:txBody>
          <a:bodyPr wrap="square" rtlCol="0">
            <a:spAutoFit/>
          </a:bodyPr>
          <a:lstStyle/>
          <a:p>
            <a:pPr>
              <a:lnSpc>
                <a:spcPct val="150000"/>
              </a:lnSpc>
            </a:pPr>
            <a:r>
              <a:rPr lang="en-US" sz="1600" spc="-150" dirty="0">
                <a:latin typeface="Courier New" charset="0"/>
                <a:ea typeface="Courier New" charset="0"/>
                <a:cs typeface="Courier New" charset="0"/>
              </a:rPr>
              <a:t>t</a:t>
            </a:r>
            <a:r>
              <a:rPr lang="en-US" sz="1600" spc="-150" dirty="0" smtClean="0">
                <a:latin typeface="Courier New" charset="0"/>
                <a:ea typeface="Courier New" charset="0"/>
                <a:cs typeface="Courier New" charset="0"/>
              </a:rPr>
              <a:t>emplate: </a:t>
            </a:r>
          </a:p>
          <a:p>
            <a:pPr>
              <a:lnSpc>
                <a:spcPct val="150000"/>
              </a:lnSpc>
            </a:pPr>
            <a:r>
              <a:rPr lang="en-US" sz="1600" spc="-150" dirty="0" smtClean="0">
                <a:solidFill>
                  <a:srgbClr val="C00000"/>
                </a:solidFill>
                <a:latin typeface="Courier New" charset="0"/>
                <a:ea typeface="Courier New" charset="0"/>
                <a:cs typeface="Courier New" charset="0"/>
              </a:rPr>
              <a:t>`&lt;div&gt;</a:t>
            </a:r>
          </a:p>
          <a:p>
            <a:pPr>
              <a:lnSpc>
                <a:spcPct val="150000"/>
              </a:lnSpc>
            </a:pPr>
            <a:r>
              <a:rPr lang="en-US" sz="1600" spc="-150" dirty="0" smtClean="0">
                <a:solidFill>
                  <a:srgbClr val="C00000"/>
                </a:solidFill>
                <a:latin typeface="Courier New" charset="0"/>
                <a:ea typeface="Courier New" charset="0"/>
                <a:cs typeface="Courier New" charset="0"/>
              </a:rPr>
              <a:t>  &lt;h1&gt;{{</a:t>
            </a:r>
            <a:r>
              <a:rPr lang="en-US" sz="1600" spc="-150" dirty="0" err="1" smtClean="0">
                <a:solidFill>
                  <a:srgbClr val="C00000"/>
                </a:solidFill>
                <a:latin typeface="Courier New" charset="0"/>
                <a:ea typeface="Courier New" charset="0"/>
                <a:cs typeface="Courier New" charset="0"/>
              </a:rPr>
              <a:t>pageTitle</a:t>
            </a:r>
            <a:r>
              <a:rPr lang="en-US" sz="1600" spc="-150" dirty="0" smtClean="0">
                <a:solidFill>
                  <a:srgbClr val="C00000"/>
                </a:solidFill>
                <a:latin typeface="Courier New" charset="0"/>
                <a:ea typeface="Courier New" charset="0"/>
                <a:cs typeface="Courier New" charset="0"/>
              </a:rPr>
              <a:t>}}&lt;/h1&gt;</a:t>
            </a:r>
          </a:p>
          <a:p>
            <a:pPr>
              <a:lnSpc>
                <a:spcPct val="150000"/>
              </a:lnSpc>
            </a:pPr>
            <a:r>
              <a:rPr lang="en-US" sz="1600" spc="-150" dirty="0" smtClean="0">
                <a:solidFill>
                  <a:srgbClr val="C00000"/>
                </a:solidFill>
                <a:latin typeface="Courier New" charset="0"/>
                <a:ea typeface="Courier New" charset="0"/>
                <a:cs typeface="Courier New" charset="0"/>
              </a:rPr>
              <a:t>&lt;div&gt;`</a:t>
            </a:r>
            <a:endParaRPr lang="en-US" sz="1600" spc="-150" dirty="0">
              <a:solidFill>
                <a:srgbClr val="C00000"/>
              </a:solidFill>
              <a:latin typeface="Courier New" charset="0"/>
              <a:ea typeface="Courier New" charset="0"/>
              <a:cs typeface="Courier New" charset="0"/>
            </a:endParaRPr>
          </a:p>
        </p:txBody>
      </p:sp>
      <p:sp>
        <p:nvSpPr>
          <p:cNvPr id="8" name="TextBox 7"/>
          <p:cNvSpPr txBox="1"/>
          <p:nvPr/>
        </p:nvSpPr>
        <p:spPr>
          <a:xfrm>
            <a:off x="6096000" y="3238381"/>
            <a:ext cx="2774950" cy="796372"/>
          </a:xfrm>
          <a:prstGeom prst="rect">
            <a:avLst/>
          </a:prstGeom>
          <a:noFill/>
        </p:spPr>
        <p:txBody>
          <a:bodyPr wrap="square" rtlCol="0">
            <a:spAutoFit/>
          </a:bodyPr>
          <a:lstStyle/>
          <a:p>
            <a:pPr>
              <a:lnSpc>
                <a:spcPct val="150000"/>
              </a:lnSpc>
            </a:pPr>
            <a:r>
              <a:rPr lang="en-US" sz="1600" spc="-150" dirty="0">
                <a:latin typeface="Courier New" charset="0"/>
                <a:ea typeface="Courier New" charset="0"/>
                <a:cs typeface="Courier New" charset="0"/>
              </a:rPr>
              <a:t>t</a:t>
            </a:r>
            <a:r>
              <a:rPr lang="en-US" sz="1600" spc="-150" dirty="0" smtClean="0">
                <a:latin typeface="Courier New" charset="0"/>
                <a:ea typeface="Courier New" charset="0"/>
                <a:cs typeface="Courier New" charset="0"/>
              </a:rPr>
              <a:t>emplate:</a:t>
            </a:r>
          </a:p>
          <a:p>
            <a:pPr>
              <a:lnSpc>
                <a:spcPct val="150000"/>
              </a:lnSpc>
            </a:pPr>
            <a:r>
              <a:rPr lang="en-US" sz="1450" spc="-150" dirty="0" smtClean="0">
                <a:solidFill>
                  <a:srgbClr val="C00000"/>
                </a:solidFill>
                <a:latin typeface="Courier New" charset="0"/>
                <a:ea typeface="Courier New" charset="0"/>
                <a:cs typeface="Courier New" charset="0"/>
              </a:rPr>
              <a:t>‘./card-</a:t>
            </a:r>
            <a:r>
              <a:rPr lang="en-US" sz="1450" spc="-150" dirty="0" err="1" smtClean="0">
                <a:solidFill>
                  <a:srgbClr val="C00000"/>
                </a:solidFill>
                <a:latin typeface="Courier New" charset="0"/>
                <a:ea typeface="Courier New" charset="0"/>
                <a:cs typeface="Courier New" charset="0"/>
              </a:rPr>
              <a:t>list.component.html</a:t>
            </a:r>
            <a:r>
              <a:rPr lang="en-US" sz="1450" spc="-150" dirty="0" smtClean="0">
                <a:solidFill>
                  <a:srgbClr val="C00000"/>
                </a:solidFill>
                <a:latin typeface="Courier New" charset="0"/>
                <a:ea typeface="Courier New" charset="0"/>
                <a:cs typeface="Courier New" charset="0"/>
              </a:rPr>
              <a:t>’</a:t>
            </a:r>
            <a:endParaRPr lang="en-US" sz="1450" spc="-150" dirty="0">
              <a:solidFill>
                <a:srgbClr val="C00000"/>
              </a:solidFill>
              <a:latin typeface="Courier New" charset="0"/>
              <a:ea typeface="Courier New" charset="0"/>
              <a:cs typeface="Courier New" charset="0"/>
            </a:endParaRPr>
          </a:p>
        </p:txBody>
      </p:sp>
      <p:sp>
        <p:nvSpPr>
          <p:cNvPr id="18" name="TextBox 17"/>
          <p:cNvSpPr txBox="1"/>
          <p:nvPr/>
        </p:nvSpPr>
        <p:spPr>
          <a:xfrm>
            <a:off x="3043825" y="524840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9524583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solidFill>
                  <a:schemeClr val="accent2"/>
                </a:solidFill>
              </a:rPr>
              <a:t>Template</a:t>
            </a:r>
            <a:endParaRPr lang="en-US" dirty="0">
              <a:solidFill>
                <a:schemeClr val="accent2"/>
              </a:solidFill>
            </a:endParaRP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22</a:t>
            </a:fld>
            <a:endParaRPr lang="en-US" dirty="0">
              <a:solidFill>
                <a:srgbClr val="6A737B"/>
              </a:solidFill>
            </a:endParaRPr>
          </a:p>
        </p:txBody>
      </p:sp>
      <p:sp>
        <p:nvSpPr>
          <p:cNvPr id="5" name="Content Placeholder 2"/>
          <p:cNvSpPr txBox="1">
            <a:spLocks/>
          </p:cNvSpPr>
          <p:nvPr/>
        </p:nvSpPr>
        <p:spPr bwMode="auto">
          <a:xfrm>
            <a:off x="425450" y="1304925"/>
            <a:ext cx="8597900" cy="527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endParaRPr lang="en-US" kern="0" dirty="0"/>
          </a:p>
          <a:p>
            <a:r>
              <a:rPr lang="en-US" kern="0" dirty="0"/>
              <a:t>A template is HTML that tells Angular how to render a component</a:t>
            </a:r>
          </a:p>
          <a:p>
            <a:r>
              <a:rPr lang="en-US" kern="0" dirty="0"/>
              <a:t>Template include data bindings as well as other component and directives</a:t>
            </a:r>
          </a:p>
          <a:p>
            <a:r>
              <a:rPr lang="en-US" kern="0" dirty="0"/>
              <a:t>Angular leverages native DOM events and properties e.g. (click)</a:t>
            </a:r>
          </a:p>
        </p:txBody>
      </p:sp>
      <p:pic>
        <p:nvPicPr>
          <p:cNvPr id="6" name="Content Placeholder 4"/>
          <p:cNvPicPr>
            <a:picLocks noGrp="1" noChangeAspect="1"/>
          </p:cNvPicPr>
          <p:nvPr>
            <p:ph idx="1"/>
          </p:nvPr>
        </p:nvPicPr>
        <p:blipFill>
          <a:blip r:embed="rId3" cstate="print">
            <a:extLst>
              <a:ext uri="{28A0092B-C50C-407E-A947-70E740481C1C}">
                <a14:useLocalDpi xmlns:a14="http://schemas.microsoft.com/office/drawing/2010/main"/>
              </a:ext>
            </a:extLst>
          </a:blip>
          <a:stretch>
            <a:fillRect/>
          </a:stretch>
        </p:blipFill>
        <p:spPr>
          <a:xfrm>
            <a:off x="2362200" y="4191000"/>
            <a:ext cx="4191000" cy="2021540"/>
          </a:xfrm>
        </p:spPr>
      </p:pic>
    </p:spTree>
    <p:extLst>
      <p:ext uri="{BB962C8B-B14F-4D97-AF65-F5344CB8AC3E}">
        <p14:creationId xmlns:p14="http://schemas.microsoft.com/office/powerpoint/2010/main" val="37428032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50000"/>
                    <a:lumOff val="50000"/>
                  </a:schemeClr>
                </a:solidFill>
              </a:rPr>
              <a:t>Template</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152400" y="1524000"/>
            <a:ext cx="8728364" cy="4331614"/>
          </a:xfrm>
        </p:spPr>
      </p:pic>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23</a:t>
            </a:fld>
            <a:endParaRPr lang="en-US" dirty="0">
              <a:solidFill>
                <a:srgbClr val="6A737B"/>
              </a:solidFill>
            </a:endParaRPr>
          </a:p>
        </p:txBody>
      </p:sp>
    </p:spTree>
    <p:extLst>
      <p:ext uri="{BB962C8B-B14F-4D97-AF65-F5344CB8AC3E}">
        <p14:creationId xmlns:p14="http://schemas.microsoft.com/office/powerpoint/2010/main" val="232791669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a:t>
            </a:r>
            <a:endParaRPr lang="en-US" dirty="0"/>
          </a:p>
        </p:txBody>
      </p:sp>
      <p:sp>
        <p:nvSpPr>
          <p:cNvPr id="3" name="Content Placeholder 2"/>
          <p:cNvSpPr>
            <a:spLocks noGrp="1"/>
          </p:cNvSpPr>
          <p:nvPr>
            <p:ph idx="1"/>
          </p:nvPr>
        </p:nvSpPr>
        <p:spPr>
          <a:xfrm>
            <a:off x="273050" y="1183779"/>
            <a:ext cx="8597900" cy="5273675"/>
          </a:xfrm>
        </p:spPr>
        <p:txBody>
          <a:bodyPr anchor="t"/>
          <a:lstStyle/>
          <a:p>
            <a:pPr marL="0" indent="0">
              <a:lnSpc>
                <a:spcPct val="100000"/>
              </a:lnSpc>
              <a:buNone/>
            </a:pPr>
            <a:r>
              <a:rPr lang="en-US" dirty="0" smtClean="0"/>
              <a:t>We use Metadata to tell Angular about the objects we build.</a:t>
            </a:r>
          </a:p>
          <a:p>
            <a:pPr marL="0" indent="0">
              <a:lnSpc>
                <a:spcPct val="100000"/>
              </a:lnSpc>
              <a:buNone/>
            </a:pPr>
            <a:r>
              <a:rPr lang="en-US" dirty="0" smtClean="0"/>
              <a:t>Metadata Links the Template to the Component.</a:t>
            </a:r>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24</a:t>
            </a:fld>
            <a:endParaRPr lang="en-US" dirty="0">
              <a:solidFill>
                <a:srgbClr val="6A737B"/>
              </a:solidFill>
            </a:endParaRPr>
          </a:p>
        </p:txBody>
      </p:sp>
      <p:pic>
        <p:nvPicPr>
          <p:cNvPr id="6" name="Picture 5"/>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3583823" y="3383112"/>
            <a:ext cx="1801784" cy="1801784"/>
          </a:xfrm>
          <a:prstGeom prst="rect">
            <a:avLst/>
          </a:prstGeom>
        </p:spPr>
      </p:pic>
      <p:sp>
        <p:nvSpPr>
          <p:cNvPr id="8" name="TextBox 7"/>
          <p:cNvSpPr txBox="1"/>
          <p:nvPr/>
        </p:nvSpPr>
        <p:spPr>
          <a:xfrm>
            <a:off x="6248400" y="5029200"/>
            <a:ext cx="1905000" cy="369332"/>
          </a:xfrm>
          <a:prstGeom prst="rect">
            <a:avLst/>
          </a:prstGeom>
          <a:noFill/>
        </p:spPr>
        <p:txBody>
          <a:bodyPr wrap="square" rtlCol="0">
            <a:spAutoFit/>
          </a:bodyPr>
          <a:lstStyle/>
          <a:p>
            <a:pPr algn="ctr"/>
            <a:r>
              <a:rPr lang="en-US" dirty="0"/>
              <a:t>Template</a:t>
            </a:r>
            <a:endParaRPr lang="en-US" dirty="0"/>
          </a:p>
        </p:txBody>
      </p:sp>
      <p:sp>
        <p:nvSpPr>
          <p:cNvPr id="9" name="TextBox 8"/>
          <p:cNvSpPr txBox="1"/>
          <p:nvPr/>
        </p:nvSpPr>
        <p:spPr>
          <a:xfrm>
            <a:off x="3532215" y="4284004"/>
            <a:ext cx="1905000" cy="369332"/>
          </a:xfrm>
          <a:prstGeom prst="rect">
            <a:avLst/>
          </a:prstGeom>
          <a:noFill/>
        </p:spPr>
        <p:txBody>
          <a:bodyPr wrap="square" rtlCol="0">
            <a:spAutoFit/>
          </a:bodyPr>
          <a:lstStyle/>
          <a:p>
            <a:pPr algn="ctr"/>
            <a:r>
              <a:rPr lang="en-US" dirty="0" smtClean="0"/>
              <a:t>Metadata</a:t>
            </a:r>
            <a:endParaRPr lang="en-US" dirty="0"/>
          </a:p>
        </p:txBody>
      </p:sp>
      <p:sp>
        <p:nvSpPr>
          <p:cNvPr id="10" name="TextBox 9"/>
          <p:cNvSpPr txBox="1"/>
          <p:nvPr/>
        </p:nvSpPr>
        <p:spPr>
          <a:xfrm>
            <a:off x="762000" y="5029200"/>
            <a:ext cx="1905000" cy="369332"/>
          </a:xfrm>
          <a:prstGeom prst="rect">
            <a:avLst/>
          </a:prstGeom>
          <a:noFill/>
        </p:spPr>
        <p:txBody>
          <a:bodyPr wrap="square" rtlCol="0">
            <a:spAutoFit/>
          </a:bodyPr>
          <a:lstStyle/>
          <a:p>
            <a:pPr algn="ctr"/>
            <a:r>
              <a:rPr lang="en-US" dirty="0" smtClean="0"/>
              <a:t>Component</a:t>
            </a:r>
            <a:endParaRPr lang="en-US" dirty="0"/>
          </a:p>
        </p:txBody>
      </p:sp>
      <p:sp>
        <p:nvSpPr>
          <p:cNvPr id="11" name="TextBox 10"/>
          <p:cNvSpPr txBox="1"/>
          <p:nvPr/>
        </p:nvSpPr>
        <p:spPr>
          <a:xfrm>
            <a:off x="6606601" y="4050752"/>
            <a:ext cx="1470599" cy="646331"/>
          </a:xfrm>
          <a:prstGeom prst="rect">
            <a:avLst/>
          </a:prstGeom>
          <a:noFill/>
        </p:spPr>
        <p:txBody>
          <a:bodyPr wrap="square" rtlCol="0">
            <a:spAutoFit/>
          </a:bodyPr>
          <a:lstStyle/>
          <a:p>
            <a:r>
              <a:rPr lang="en-US" sz="3600" b="1" dirty="0" smtClean="0"/>
              <a:t>〈 〉</a:t>
            </a:r>
            <a:endParaRPr lang="en-US" sz="3600" b="1" dirty="0"/>
          </a:p>
        </p:txBody>
      </p:sp>
      <p:pic>
        <p:nvPicPr>
          <p:cNvPr id="13" name="Picture 12"/>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1142371" y="3611742"/>
            <a:ext cx="1143629" cy="1367383"/>
          </a:xfrm>
          <a:prstGeom prst="rect">
            <a:avLst/>
          </a:prstGeom>
        </p:spPr>
      </p:pic>
      <p:sp>
        <p:nvSpPr>
          <p:cNvPr id="12" name="TextBox 11"/>
          <p:cNvSpPr txBox="1"/>
          <p:nvPr/>
        </p:nvSpPr>
        <p:spPr>
          <a:xfrm>
            <a:off x="1406861" y="3980252"/>
            <a:ext cx="1470599" cy="646331"/>
          </a:xfrm>
          <a:prstGeom prst="rect">
            <a:avLst/>
          </a:prstGeom>
          <a:noFill/>
        </p:spPr>
        <p:txBody>
          <a:bodyPr wrap="square" rtlCol="0">
            <a:spAutoFit/>
          </a:bodyPr>
          <a:lstStyle/>
          <a:p>
            <a:r>
              <a:rPr lang="en-US" sz="3600" dirty="0"/>
              <a:t>{</a:t>
            </a:r>
            <a:r>
              <a:rPr lang="en-US" sz="3600" dirty="0" smtClean="0"/>
              <a:t> </a:t>
            </a:r>
            <a:r>
              <a:rPr lang="en-US" sz="3600" dirty="0"/>
              <a:t>}</a:t>
            </a:r>
          </a:p>
        </p:txBody>
      </p:sp>
      <p:pic>
        <p:nvPicPr>
          <p:cNvPr id="14" name="Picture 13"/>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6628771" y="3624806"/>
            <a:ext cx="1143629" cy="1367383"/>
          </a:xfrm>
          <a:prstGeom prst="rect">
            <a:avLst/>
          </a:prstGeom>
        </p:spPr>
      </p:pic>
    </p:spTree>
    <p:extLst>
      <p:ext uri="{BB962C8B-B14F-4D97-AF65-F5344CB8AC3E}">
        <p14:creationId xmlns:p14="http://schemas.microsoft.com/office/powerpoint/2010/main" val="638623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4"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ppt_x"/>
                                          </p:val>
                                        </p:tav>
                                        <p:tav tm="100000">
                                          <p:val>
                                            <p:strVal val="#ppt_x"/>
                                          </p:val>
                                        </p:tav>
                                      </p:tavLst>
                                    </p:anim>
                                    <p:anim calcmode="lin" valueType="num">
                                      <p:cBhvr additive="base">
                                        <p:cTn id="21" dur="500" fill="hold"/>
                                        <p:tgtEl>
                                          <p:spTgt spid="10"/>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ppt_x"/>
                                          </p:val>
                                        </p:tav>
                                        <p:tav tm="100000">
                                          <p:val>
                                            <p:strVal val="#ppt_x"/>
                                          </p:val>
                                        </p:tav>
                                      </p:tavLst>
                                    </p:anim>
                                    <p:anim calcmode="lin" valueType="num">
                                      <p:cBhvr additive="base">
                                        <p:cTn id="25" dur="500" fill="hold"/>
                                        <p:tgtEl>
                                          <p:spTgt spid="12"/>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fill="hold"/>
                                        <p:tgtEl>
                                          <p:spTgt spid="11"/>
                                        </p:tgtEl>
                                        <p:attrNameLst>
                                          <p:attrName>ppt_x</p:attrName>
                                        </p:attrNameLst>
                                      </p:cBhvr>
                                      <p:tavLst>
                                        <p:tav tm="0">
                                          <p:val>
                                            <p:strVal val="#ppt_x"/>
                                          </p:val>
                                        </p:tav>
                                        <p:tav tm="100000">
                                          <p:val>
                                            <p:strVal val="#ppt_x"/>
                                          </p:val>
                                        </p:tav>
                                      </p:tavLst>
                                    </p:anim>
                                    <p:anim calcmode="lin" valueType="num">
                                      <p:cBhvr additive="base">
                                        <p:cTn id="29" dur="500" fill="hold"/>
                                        <p:tgtEl>
                                          <p:spTgt spid="11"/>
                                        </p:tgtEl>
                                        <p:attrNameLst>
                                          <p:attrName>ppt_y</p:attrName>
                                        </p:attrNameLst>
                                      </p:cBhvr>
                                      <p:tavLst>
                                        <p:tav tm="0">
                                          <p:val>
                                            <p:strVal val="1+#ppt_h/2"/>
                                          </p:val>
                                        </p:tav>
                                        <p:tav tm="100000">
                                          <p:val>
                                            <p:strVal val="#ppt_y"/>
                                          </p:val>
                                        </p:tav>
                                      </p:tavLst>
                                    </p:anim>
                                  </p:childTnLst>
                                </p:cTn>
                              </p:par>
                            </p:childTnLst>
                          </p:cTn>
                        </p:par>
                        <p:par>
                          <p:cTn id="30" fill="hold">
                            <p:stCondLst>
                              <p:cond delay="1000"/>
                            </p:stCondLst>
                            <p:childTnLst>
                              <p:par>
                                <p:cTn id="31" presetID="9" presetClass="entr" presetSubtype="0"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dissolve">
                                      <p:cBhvr>
                                        <p:cTn id="33" dur="500"/>
                                        <p:tgtEl>
                                          <p:spTgt spid="6"/>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dissolve">
                                      <p:cBhvr>
                                        <p:cTn id="3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84163" y="4513875"/>
            <a:ext cx="5899150" cy="360000"/>
          </a:xfrm>
          <a:prstGeom prst="rect">
            <a:avLst/>
          </a:prstGeom>
          <a:gradFill>
            <a:gsLst>
              <a:gs pos="0">
                <a:schemeClr val="bg1"/>
              </a:gs>
              <a:gs pos="100000">
                <a:srgbClr val="FFC000">
                  <a:alpha val="21000"/>
                </a:srgbClr>
              </a:gs>
            </a:gsLst>
            <a:lin ang="10800000" scaled="0"/>
          </a:gradFill>
          <a:ln>
            <a:noFill/>
          </a:ln>
        </p:spPr>
        <p:style>
          <a:lnRef idx="2">
            <a:schemeClr val="accent2">
              <a:shade val="50000"/>
            </a:schemeClr>
          </a:lnRef>
          <a:fillRef idx="1001">
            <a:schemeClr val="lt2"/>
          </a:fillRef>
          <a:effectRef idx="0">
            <a:schemeClr val="accent2"/>
          </a:effectRef>
          <a:fontRef idx="minor">
            <a:schemeClr val="lt1"/>
          </a:fontRef>
        </p:style>
        <p:txBody>
          <a:bodyPr wrap="square" rtlCol="0">
            <a:spAutoFit/>
          </a:bodyPr>
          <a:lstStyle/>
          <a:p>
            <a:pPr algn="ctr"/>
            <a:endParaRPr lang="en-US" b="1" dirty="0"/>
          </a:p>
        </p:txBody>
      </p:sp>
      <p:sp>
        <p:nvSpPr>
          <p:cNvPr id="3" name="Content Placeholder 2"/>
          <p:cNvSpPr>
            <a:spLocks noGrp="1"/>
          </p:cNvSpPr>
          <p:nvPr>
            <p:ph idx="1"/>
          </p:nvPr>
        </p:nvSpPr>
        <p:spPr/>
        <p:txBody>
          <a:bodyPr anchor="ctr"/>
          <a:lstStyle/>
          <a:p>
            <a:pPr marL="0" indent="0">
              <a:buNone/>
            </a:pPr>
            <a:r>
              <a:rPr lang="en-US" dirty="0">
                <a:solidFill>
                  <a:schemeClr val="bg2">
                    <a:lumMod val="20000"/>
                    <a:lumOff val="80000"/>
                  </a:schemeClr>
                </a:solidFill>
                <a:latin typeface="Courier New" charset="0"/>
                <a:ea typeface="Courier New" charset="0"/>
                <a:cs typeface="Courier New" charset="0"/>
              </a:rPr>
              <a:t>import { Component } from '@angular/core</a:t>
            </a:r>
            <a:r>
              <a:rPr lang="en-US" dirty="0" smtClean="0">
                <a:solidFill>
                  <a:schemeClr val="bg2">
                    <a:lumMod val="20000"/>
                    <a:lumOff val="80000"/>
                  </a:schemeClr>
                </a:solidFill>
                <a:latin typeface="Courier New" charset="0"/>
                <a:ea typeface="Courier New" charset="0"/>
                <a:cs typeface="Courier New" charset="0"/>
              </a:rPr>
              <a:t>';</a:t>
            </a:r>
          </a:p>
          <a:p>
            <a:pPr marL="0" indent="0">
              <a:buNone/>
            </a:pPr>
            <a:r>
              <a:rPr lang="en-US" dirty="0" smtClean="0">
                <a:latin typeface="Courier New" charset="0"/>
                <a:ea typeface="Courier New" charset="0"/>
                <a:cs typeface="Courier New" charset="0"/>
              </a:rPr>
              <a:t>@</a:t>
            </a:r>
            <a:r>
              <a:rPr lang="en-US" dirty="0">
                <a:solidFill>
                  <a:schemeClr val="accent1"/>
                </a:solidFill>
                <a:latin typeface="Courier New" charset="0"/>
                <a:ea typeface="Courier New" charset="0"/>
                <a:cs typeface="Courier New" charset="0"/>
              </a:rPr>
              <a:t>Component</a:t>
            </a:r>
            <a:r>
              <a:rPr lang="en-US" dirty="0" smtClean="0">
                <a:latin typeface="Courier New" charset="0"/>
                <a:ea typeface="Courier New" charset="0"/>
                <a:cs typeface="Courier New" charset="0"/>
              </a:rPr>
              <a:t>({</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  selector</a:t>
            </a:r>
            <a:r>
              <a:rPr lang="en-US" dirty="0">
                <a:latin typeface="Courier New" charset="0"/>
                <a:ea typeface="Courier New" charset="0"/>
                <a:cs typeface="Courier New" charset="0"/>
              </a:rPr>
              <a:t>: </a:t>
            </a:r>
            <a:r>
              <a:rPr lang="en-US" dirty="0">
                <a:solidFill>
                  <a:schemeClr val="accent1"/>
                </a:solidFill>
                <a:latin typeface="Courier New" charset="0"/>
                <a:ea typeface="Courier New" charset="0"/>
                <a:cs typeface="Courier New" charset="0"/>
              </a:rPr>
              <a:t>'app-root'</a:t>
            </a: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  </a:t>
            </a:r>
            <a:r>
              <a:rPr lang="en-US" dirty="0" err="1" smtClean="0">
                <a:latin typeface="Courier New" charset="0"/>
                <a:ea typeface="Courier New" charset="0"/>
                <a:cs typeface="Courier New" charset="0"/>
              </a:rPr>
              <a:t>templateUrl</a:t>
            </a:r>
            <a:r>
              <a:rPr lang="en-US" dirty="0">
                <a:latin typeface="Courier New" charset="0"/>
                <a:ea typeface="Courier New" charset="0"/>
                <a:cs typeface="Courier New" charset="0"/>
              </a:rPr>
              <a:t>: </a:t>
            </a:r>
            <a:r>
              <a:rPr lang="en-US" dirty="0">
                <a:solidFill>
                  <a:schemeClr val="accent1"/>
                </a:solidFill>
                <a:latin typeface="Courier New" charset="0"/>
                <a:ea typeface="Courier New" charset="0"/>
                <a:cs typeface="Courier New" charset="0"/>
              </a:rPr>
              <a:t>'./</a:t>
            </a:r>
            <a:r>
              <a:rPr lang="en-US" dirty="0" err="1">
                <a:solidFill>
                  <a:schemeClr val="accent1"/>
                </a:solidFill>
                <a:latin typeface="Courier New" charset="0"/>
                <a:ea typeface="Courier New" charset="0"/>
                <a:cs typeface="Courier New" charset="0"/>
              </a:rPr>
              <a:t>app.component.html</a:t>
            </a:r>
            <a:r>
              <a:rPr lang="en-US" dirty="0">
                <a:solidFill>
                  <a:schemeClr val="accent1"/>
                </a:solidFill>
                <a:latin typeface="Courier New" charset="0"/>
                <a:ea typeface="Courier New" charset="0"/>
                <a:cs typeface="Courier New" charset="0"/>
              </a:rPr>
              <a:t>'</a:t>
            </a: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  </a:t>
            </a:r>
            <a:r>
              <a:rPr lang="en-US" dirty="0" err="1" smtClean="0">
                <a:latin typeface="Courier New" charset="0"/>
                <a:ea typeface="Courier New" charset="0"/>
                <a:cs typeface="Courier New" charset="0"/>
              </a:rPr>
              <a:t>styleUrls</a:t>
            </a:r>
            <a:r>
              <a:rPr lang="en-US" dirty="0">
                <a:latin typeface="Courier New" charset="0"/>
                <a:ea typeface="Courier New" charset="0"/>
                <a:cs typeface="Courier New" charset="0"/>
              </a:rPr>
              <a:t>: [</a:t>
            </a:r>
            <a:r>
              <a:rPr lang="en-US" dirty="0">
                <a:solidFill>
                  <a:schemeClr val="accent1"/>
                </a:solidFill>
                <a:latin typeface="Courier New" charset="0"/>
                <a:ea typeface="Courier New" charset="0"/>
                <a:cs typeface="Courier New" charset="0"/>
              </a:rPr>
              <a:t>'./</a:t>
            </a:r>
            <a:r>
              <a:rPr lang="en-US" dirty="0" err="1">
                <a:solidFill>
                  <a:schemeClr val="accent1"/>
                </a:solidFill>
                <a:latin typeface="Courier New" charset="0"/>
                <a:ea typeface="Courier New" charset="0"/>
                <a:cs typeface="Courier New" charset="0"/>
              </a:rPr>
              <a:t>app.component.scss</a:t>
            </a:r>
            <a:r>
              <a:rPr lang="en-US" dirty="0" smtClean="0">
                <a:solidFill>
                  <a:schemeClr val="accent1"/>
                </a:solidFill>
                <a:latin typeface="Courier New" charset="0"/>
                <a:ea typeface="Courier New" charset="0"/>
                <a:cs typeface="Courier New" charset="0"/>
              </a:rPr>
              <a:t>'</a:t>
            </a:r>
            <a:r>
              <a:rPr lang="en-US" dirty="0" smtClean="0">
                <a:latin typeface="Courier New" charset="0"/>
                <a:ea typeface="Courier New" charset="0"/>
                <a:cs typeface="Courier New" charset="0"/>
              </a:rPr>
              <a:t>]</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a:t>
            </a:r>
          </a:p>
          <a:p>
            <a:pPr marL="0" indent="0">
              <a:buNone/>
            </a:pPr>
            <a:r>
              <a:rPr lang="en-US" dirty="0" smtClean="0">
                <a:solidFill>
                  <a:srgbClr val="0070C0"/>
                </a:solidFill>
                <a:latin typeface="Courier New" charset="0"/>
                <a:ea typeface="Courier New" charset="0"/>
                <a:cs typeface="Courier New" charset="0"/>
              </a:rPr>
              <a:t>export </a:t>
            </a:r>
            <a:r>
              <a:rPr lang="en-US" dirty="0">
                <a:solidFill>
                  <a:srgbClr val="0070C0"/>
                </a:solidFill>
                <a:latin typeface="Courier New" charset="0"/>
                <a:ea typeface="Courier New" charset="0"/>
                <a:cs typeface="Courier New" charset="0"/>
              </a:rPr>
              <a:t>class </a:t>
            </a:r>
            <a:r>
              <a:rPr lang="en-US" dirty="0" err="1">
                <a:latin typeface="Courier New" charset="0"/>
                <a:ea typeface="Courier New" charset="0"/>
                <a:cs typeface="Courier New" charset="0"/>
              </a:rPr>
              <a:t>AppComponent</a:t>
            </a: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  title </a:t>
            </a:r>
            <a:r>
              <a:rPr lang="en-US" dirty="0">
                <a:latin typeface="Courier New" charset="0"/>
                <a:ea typeface="Courier New" charset="0"/>
                <a:cs typeface="Courier New" charset="0"/>
              </a:rPr>
              <a:t>= '</a:t>
            </a:r>
            <a:r>
              <a:rPr lang="en-US" dirty="0">
                <a:solidFill>
                  <a:schemeClr val="accent1"/>
                </a:solidFill>
                <a:latin typeface="Courier New" charset="0"/>
                <a:ea typeface="Courier New" charset="0"/>
                <a:cs typeface="Courier New" charset="0"/>
              </a:rPr>
              <a:t>app</a:t>
            </a:r>
            <a:r>
              <a:rPr lang="en-US" dirty="0" smtClean="0">
                <a:latin typeface="Courier New" charset="0"/>
                <a:ea typeface="Courier New" charset="0"/>
                <a:cs typeface="Courier New" charset="0"/>
              </a:rPr>
              <a:t>';</a:t>
            </a:r>
            <a:br>
              <a:rPr lang="en-US" dirty="0" smtClean="0">
                <a:latin typeface="Courier New" charset="0"/>
                <a:ea typeface="Courier New" charset="0"/>
                <a:cs typeface="Courier New" charset="0"/>
              </a:rPr>
            </a:br>
            <a:r>
              <a:rPr lang="en-US" dirty="0" smtClean="0">
                <a:latin typeface="Courier New" charset="0"/>
                <a:ea typeface="Courier New" charset="0"/>
                <a:cs typeface="Courier New" charset="0"/>
              </a:rPr>
              <a:t>}</a:t>
            </a:r>
            <a:endParaRPr lang="en-US" dirty="0">
              <a:latin typeface="Courier New" charset="0"/>
              <a:ea typeface="Courier New" charset="0"/>
              <a:cs typeface="Courier New" charset="0"/>
            </a:endParaRPr>
          </a:p>
        </p:txBody>
      </p:sp>
      <p:sp>
        <p:nvSpPr>
          <p:cNvPr id="2" name="Title 1"/>
          <p:cNvSpPr>
            <a:spLocks noGrp="1"/>
          </p:cNvSpPr>
          <p:nvPr>
            <p:ph type="title"/>
          </p:nvPr>
        </p:nvSpPr>
        <p:spPr/>
        <p:txBody>
          <a:bodyPr/>
          <a:lstStyle/>
          <a:p>
            <a:r>
              <a:rPr lang="en-US" dirty="0" smtClean="0"/>
              <a:t>Defining the Metadata</a:t>
            </a:r>
            <a:endParaRPr lang="en-US" dirty="0"/>
          </a:p>
        </p:txBody>
      </p:sp>
      <p:sp>
        <p:nvSpPr>
          <p:cNvPr id="7" name="TextBox 6"/>
          <p:cNvSpPr txBox="1"/>
          <p:nvPr/>
        </p:nvSpPr>
        <p:spPr>
          <a:xfrm>
            <a:off x="273050" y="2743200"/>
            <a:ext cx="5899150" cy="360000"/>
          </a:xfrm>
          <a:prstGeom prst="rect">
            <a:avLst/>
          </a:prstGeom>
          <a:gradFill>
            <a:gsLst>
              <a:gs pos="0">
                <a:schemeClr val="bg1"/>
              </a:gs>
              <a:gs pos="100000">
                <a:srgbClr val="FFC000">
                  <a:alpha val="21000"/>
                </a:srgbClr>
              </a:gs>
            </a:gsLst>
            <a:lin ang="10800000" scaled="0"/>
          </a:gradFill>
          <a:ln>
            <a:noFill/>
          </a:ln>
        </p:spPr>
        <p:style>
          <a:lnRef idx="2">
            <a:schemeClr val="accent2">
              <a:shade val="50000"/>
            </a:schemeClr>
          </a:lnRef>
          <a:fillRef idx="1001">
            <a:schemeClr val="lt2"/>
          </a:fillRef>
          <a:effectRef idx="0">
            <a:schemeClr val="accent2"/>
          </a:effectRef>
          <a:fontRef idx="minor">
            <a:schemeClr val="lt1"/>
          </a:fontRef>
        </p:style>
        <p:txBody>
          <a:bodyPr wrap="square" rtlCol="0">
            <a:spAutoFit/>
          </a:bodyPr>
          <a:lstStyle/>
          <a:p>
            <a:pPr algn="ctr"/>
            <a:endParaRPr lang="en-US" b="1"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25</a:t>
            </a:fld>
            <a:endParaRPr lang="en-US" dirty="0">
              <a:solidFill>
                <a:srgbClr val="6A737B"/>
              </a:solidFill>
            </a:endParaRPr>
          </a:p>
        </p:txBody>
      </p:sp>
      <p:sp>
        <p:nvSpPr>
          <p:cNvPr id="5" name="TextBox 4"/>
          <p:cNvSpPr txBox="1"/>
          <p:nvPr/>
        </p:nvSpPr>
        <p:spPr>
          <a:xfrm>
            <a:off x="273050" y="1295400"/>
            <a:ext cx="3373437" cy="371475"/>
          </a:xfrm>
          <a:prstGeom prst="rect">
            <a:avLst/>
          </a:prstGeom>
          <a:ln>
            <a:noFill/>
          </a:ln>
        </p:spPr>
        <p:style>
          <a:lnRef idx="2">
            <a:schemeClr val="accent2">
              <a:shade val="50000"/>
            </a:schemeClr>
          </a:lnRef>
          <a:fillRef idx="1001">
            <a:schemeClr val="lt2"/>
          </a:fillRef>
          <a:effectRef idx="0">
            <a:schemeClr val="accent2"/>
          </a:effectRef>
          <a:fontRef idx="minor">
            <a:schemeClr val="lt1"/>
          </a:fontRef>
        </p:style>
        <p:txBody>
          <a:bodyPr wrap="square" rtlCol="0">
            <a:spAutoFit/>
          </a:bodyPr>
          <a:lstStyle/>
          <a:p>
            <a:pPr algn="ctr"/>
            <a:r>
              <a:rPr lang="en-US" b="1" dirty="0" err="1" smtClean="0"/>
              <a:t>app.components.ts</a:t>
            </a:r>
            <a:endParaRPr lang="en-US" b="1" dirty="0"/>
          </a:p>
        </p:txBody>
      </p:sp>
      <p:sp>
        <p:nvSpPr>
          <p:cNvPr id="8" name="TextBox 7"/>
          <p:cNvSpPr txBox="1"/>
          <p:nvPr/>
        </p:nvSpPr>
        <p:spPr>
          <a:xfrm>
            <a:off x="6477000" y="2667000"/>
            <a:ext cx="2393950" cy="1477328"/>
          </a:xfrm>
          <a:prstGeom prst="rect">
            <a:avLst/>
          </a:prstGeom>
          <a:noFill/>
          <a:ln cap="flat" cmpd="sng">
            <a:noFill/>
          </a:ln>
        </p:spPr>
        <p:txBody>
          <a:bodyPr wrap="square" rtlCol="0">
            <a:spAutoFit/>
          </a:bodyPr>
          <a:lstStyle/>
          <a:p>
            <a:r>
              <a:rPr lang="en-US" b="1" dirty="0" smtClean="0">
                <a:latin typeface="Arial" charset="0"/>
                <a:ea typeface="Arial" charset="0"/>
                <a:cs typeface="Arial" charset="0"/>
              </a:rPr>
              <a:t>Decorators</a:t>
            </a:r>
          </a:p>
          <a:p>
            <a:r>
              <a:rPr lang="en-US" dirty="0" smtClean="0">
                <a:latin typeface="Arial" charset="0"/>
                <a:ea typeface="Arial" charset="0"/>
                <a:cs typeface="Arial" charset="0"/>
              </a:rPr>
              <a:t>The @ is a decorator that provides metadata describing the Component</a:t>
            </a:r>
          </a:p>
        </p:txBody>
      </p:sp>
      <p:sp>
        <p:nvSpPr>
          <p:cNvPr id="10" name="TextBox 9"/>
          <p:cNvSpPr txBox="1"/>
          <p:nvPr/>
        </p:nvSpPr>
        <p:spPr>
          <a:xfrm>
            <a:off x="6488113" y="4473474"/>
            <a:ext cx="2393950" cy="1477328"/>
          </a:xfrm>
          <a:prstGeom prst="rect">
            <a:avLst/>
          </a:prstGeom>
          <a:noFill/>
          <a:ln cap="flat" cmpd="sng">
            <a:noFill/>
          </a:ln>
        </p:spPr>
        <p:txBody>
          <a:bodyPr wrap="square" rtlCol="0">
            <a:spAutoFit/>
          </a:bodyPr>
          <a:lstStyle/>
          <a:p>
            <a:r>
              <a:rPr lang="en-US" b="1" dirty="0" smtClean="0">
                <a:latin typeface="Arial" charset="0"/>
                <a:ea typeface="Arial" charset="0"/>
                <a:cs typeface="Arial" charset="0"/>
              </a:rPr>
              <a:t>Component</a:t>
            </a:r>
          </a:p>
          <a:p>
            <a:r>
              <a:rPr lang="en-US" dirty="0" smtClean="0">
                <a:latin typeface="Arial" charset="0"/>
                <a:ea typeface="Arial" charset="0"/>
                <a:cs typeface="Arial" charset="0"/>
              </a:rPr>
              <a:t>Component definition class.  Controls a patch of screen that we call the view</a:t>
            </a:r>
          </a:p>
        </p:txBody>
      </p:sp>
    </p:spTree>
    <p:extLst>
      <p:ext uri="{BB962C8B-B14F-4D97-AF65-F5344CB8AC3E}">
        <p14:creationId xmlns:p14="http://schemas.microsoft.com/office/powerpoint/2010/main" val="74395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left)">
                                      <p:cBhvr>
                                        <p:cTn id="16" dur="500"/>
                                        <p:tgtEl>
                                          <p:spTgt spid="9"/>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1" animBg="1"/>
      <p:bldP spid="8" grpId="0"/>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Binding</a:t>
            </a:r>
            <a:endParaRPr lang="en-US" dirty="0"/>
          </a:p>
        </p:txBody>
      </p:sp>
      <p:sp>
        <p:nvSpPr>
          <p:cNvPr id="3" name="Content Placeholder 2"/>
          <p:cNvSpPr>
            <a:spLocks noGrp="1"/>
          </p:cNvSpPr>
          <p:nvPr>
            <p:ph idx="1"/>
          </p:nvPr>
        </p:nvSpPr>
        <p:spPr/>
        <p:txBody>
          <a:bodyPr/>
          <a:lstStyle/>
          <a:p>
            <a:pPr marL="0" indent="0">
              <a:buNone/>
            </a:pPr>
            <a:r>
              <a:rPr lang="en-US" dirty="0" smtClean="0"/>
              <a:t>We use data binding to help coordinate communication between a Component and its Template.</a:t>
            </a:r>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26</a:t>
            </a:fld>
            <a:endParaRPr lang="en-US" dirty="0">
              <a:solidFill>
                <a:srgbClr val="6A737B"/>
              </a:solidFill>
            </a:endParaRPr>
          </a:p>
        </p:txBody>
      </p:sp>
      <p:cxnSp>
        <p:nvCxnSpPr>
          <p:cNvPr id="7" name="Straight Connector 6"/>
          <p:cNvCxnSpPr/>
          <p:nvPr/>
        </p:nvCxnSpPr>
        <p:spPr>
          <a:xfrm>
            <a:off x="2438400" y="2133600"/>
            <a:ext cx="0" cy="403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6705600" y="2133600"/>
            <a:ext cx="0" cy="4038600"/>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381000" y="5410200"/>
            <a:ext cx="1828800" cy="381000"/>
          </a:xfrm>
          <a:prstGeom prst="rect">
            <a:avLst/>
          </a:prstGeom>
          <a:noFill/>
        </p:spPr>
        <p:txBody>
          <a:bodyPr wrap="square" rtlCol="0">
            <a:spAutoFit/>
          </a:bodyPr>
          <a:lstStyle/>
          <a:p>
            <a:pPr algn="ctr"/>
            <a:r>
              <a:rPr lang="en-US" smtClean="0"/>
              <a:t>DOM</a:t>
            </a:r>
            <a:endParaRPr lang="en-US"/>
          </a:p>
        </p:txBody>
      </p:sp>
      <p:sp>
        <p:nvSpPr>
          <p:cNvPr id="10" name="TextBox 9"/>
          <p:cNvSpPr txBox="1"/>
          <p:nvPr/>
        </p:nvSpPr>
        <p:spPr>
          <a:xfrm>
            <a:off x="7010400" y="5410200"/>
            <a:ext cx="1828800" cy="381000"/>
          </a:xfrm>
          <a:prstGeom prst="rect">
            <a:avLst/>
          </a:prstGeom>
          <a:noFill/>
        </p:spPr>
        <p:txBody>
          <a:bodyPr wrap="square" rtlCol="0">
            <a:spAutoFit/>
          </a:bodyPr>
          <a:lstStyle/>
          <a:p>
            <a:pPr algn="ctr"/>
            <a:r>
              <a:rPr lang="en-US" dirty="0" smtClean="0"/>
              <a:t>Component</a:t>
            </a:r>
            <a:endParaRPr lang="en-US" dirty="0"/>
          </a:p>
        </p:txBody>
      </p:sp>
      <p:cxnSp>
        <p:nvCxnSpPr>
          <p:cNvPr id="12" name="Straight Arrow Connector 11"/>
          <p:cNvCxnSpPr/>
          <p:nvPr/>
        </p:nvCxnSpPr>
        <p:spPr>
          <a:xfrm>
            <a:off x="2895600" y="4673600"/>
            <a:ext cx="3352800" cy="0"/>
          </a:xfrm>
          <a:prstGeom prst="straightConnector1">
            <a:avLst/>
          </a:prstGeom>
          <a:ln w="38100" cap="rnd">
            <a:solidFill>
              <a:schemeClr val="accent1">
                <a:shade val="95000"/>
                <a:satMod val="105000"/>
              </a:schemeClr>
            </a:solidFill>
            <a:prstDash val="sysDot"/>
            <a:round/>
            <a:headEnd w="lg" len="lg"/>
            <a:tailEnd type="triangle" w="lg"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2896200" y="2743200"/>
            <a:ext cx="3351600" cy="0"/>
          </a:xfrm>
          <a:prstGeom prst="straightConnector1">
            <a:avLst/>
          </a:prstGeom>
          <a:ln w="38100" cap="rnd">
            <a:solidFill>
              <a:schemeClr val="accent1">
                <a:shade val="95000"/>
                <a:satMod val="105000"/>
              </a:schemeClr>
            </a:solidFill>
            <a:prstDash val="sysDot"/>
            <a:round/>
            <a:headEnd w="lg" len="lg"/>
            <a:tailEnd type="triangle" w="lg" len="med"/>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a:off x="2896200" y="3708400"/>
            <a:ext cx="3351600" cy="0"/>
          </a:xfrm>
          <a:prstGeom prst="straightConnector1">
            <a:avLst/>
          </a:prstGeom>
          <a:ln w="38100" cap="rnd">
            <a:solidFill>
              <a:schemeClr val="accent1">
                <a:shade val="95000"/>
                <a:satMod val="105000"/>
              </a:schemeClr>
            </a:solidFill>
            <a:prstDash val="sysDot"/>
            <a:round/>
            <a:headEnd w="lg" len="lg"/>
            <a:tailEnd type="triangle"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2895600" y="5638800"/>
            <a:ext cx="3352800" cy="0"/>
          </a:xfrm>
          <a:prstGeom prst="straightConnector1">
            <a:avLst/>
          </a:prstGeom>
          <a:ln w="38100" cap="rnd">
            <a:prstDash val="sysDot"/>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3416173" y="2209800"/>
            <a:ext cx="2286000" cy="381000"/>
          </a:xfrm>
          <a:prstGeom prst="rect">
            <a:avLst/>
          </a:prstGeom>
          <a:noFill/>
        </p:spPr>
        <p:txBody>
          <a:bodyPr wrap="square" rtlCol="0">
            <a:spAutoFit/>
          </a:bodyPr>
          <a:lstStyle/>
          <a:p>
            <a:pPr algn="ctr"/>
            <a:r>
              <a:rPr lang="en-US" dirty="0" smtClean="0"/>
              <a:t>Interpolation</a:t>
            </a:r>
            <a:endParaRPr lang="en-US" dirty="0"/>
          </a:p>
        </p:txBody>
      </p:sp>
      <p:sp>
        <p:nvSpPr>
          <p:cNvPr id="19" name="TextBox 18"/>
          <p:cNvSpPr txBox="1"/>
          <p:nvPr/>
        </p:nvSpPr>
        <p:spPr>
          <a:xfrm>
            <a:off x="3416173" y="4121092"/>
            <a:ext cx="2286000" cy="381000"/>
          </a:xfrm>
          <a:prstGeom prst="rect">
            <a:avLst/>
          </a:prstGeom>
          <a:noFill/>
        </p:spPr>
        <p:txBody>
          <a:bodyPr wrap="square" rtlCol="0">
            <a:spAutoFit/>
          </a:bodyPr>
          <a:lstStyle/>
          <a:p>
            <a:pPr algn="ctr"/>
            <a:r>
              <a:rPr lang="en-US" dirty="0" smtClean="0"/>
              <a:t>Event Binding</a:t>
            </a:r>
            <a:endParaRPr lang="en-US" dirty="0"/>
          </a:p>
        </p:txBody>
      </p:sp>
      <p:sp>
        <p:nvSpPr>
          <p:cNvPr id="20" name="TextBox 19"/>
          <p:cNvSpPr txBox="1"/>
          <p:nvPr/>
        </p:nvSpPr>
        <p:spPr>
          <a:xfrm>
            <a:off x="3416173" y="3165446"/>
            <a:ext cx="2286000" cy="381000"/>
          </a:xfrm>
          <a:prstGeom prst="rect">
            <a:avLst/>
          </a:prstGeom>
          <a:noFill/>
        </p:spPr>
        <p:txBody>
          <a:bodyPr wrap="square" rtlCol="0">
            <a:spAutoFit/>
          </a:bodyPr>
          <a:lstStyle/>
          <a:p>
            <a:pPr algn="ctr"/>
            <a:r>
              <a:rPr lang="en-US" dirty="0" smtClean="0"/>
              <a:t>One Way Binding</a:t>
            </a:r>
            <a:endParaRPr lang="en-US" dirty="0"/>
          </a:p>
        </p:txBody>
      </p:sp>
      <p:sp>
        <p:nvSpPr>
          <p:cNvPr id="21" name="TextBox 20"/>
          <p:cNvSpPr txBox="1"/>
          <p:nvPr/>
        </p:nvSpPr>
        <p:spPr>
          <a:xfrm>
            <a:off x="3416173" y="5076737"/>
            <a:ext cx="2286000" cy="381000"/>
          </a:xfrm>
          <a:prstGeom prst="rect">
            <a:avLst/>
          </a:prstGeom>
          <a:noFill/>
        </p:spPr>
        <p:txBody>
          <a:bodyPr wrap="square" rtlCol="0">
            <a:spAutoFit/>
          </a:bodyPr>
          <a:lstStyle/>
          <a:p>
            <a:pPr algn="ctr"/>
            <a:r>
              <a:rPr lang="en-US" dirty="0" smtClean="0"/>
              <a:t>Two Way Binding</a:t>
            </a:r>
            <a:endParaRPr lang="en-US" dirty="0"/>
          </a:p>
        </p:txBody>
      </p:sp>
      <p:pic>
        <p:nvPicPr>
          <p:cNvPr id="23" name="Picture 22"/>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7361490" y="3892801"/>
            <a:ext cx="1143629" cy="1367383"/>
          </a:xfrm>
          <a:prstGeom prst="rect">
            <a:avLst/>
          </a:prstGeom>
        </p:spPr>
      </p:pic>
      <p:sp>
        <p:nvSpPr>
          <p:cNvPr id="24" name="TextBox 23"/>
          <p:cNvSpPr txBox="1"/>
          <p:nvPr/>
        </p:nvSpPr>
        <p:spPr>
          <a:xfrm>
            <a:off x="7625980" y="4261311"/>
            <a:ext cx="1470599" cy="646331"/>
          </a:xfrm>
          <a:prstGeom prst="rect">
            <a:avLst/>
          </a:prstGeom>
          <a:noFill/>
        </p:spPr>
        <p:txBody>
          <a:bodyPr wrap="square" rtlCol="0">
            <a:spAutoFit/>
          </a:bodyPr>
          <a:lstStyle/>
          <a:p>
            <a:r>
              <a:rPr lang="en-US" sz="3600" dirty="0"/>
              <a:t>{</a:t>
            </a:r>
            <a:r>
              <a:rPr lang="en-US" sz="3600" dirty="0" smtClean="0"/>
              <a:t> </a:t>
            </a:r>
            <a:r>
              <a:rPr lang="en-US" sz="3600" dirty="0"/>
              <a:t>}</a:t>
            </a:r>
          </a:p>
        </p:txBody>
      </p:sp>
      <p:pic>
        <p:nvPicPr>
          <p:cNvPr id="26" name="Picture 25"/>
          <p:cNvPicPr>
            <a:picLocks noChangeAspect="1"/>
          </p:cNvPicPr>
          <p:nvPr/>
        </p:nvPicPr>
        <p:blipFill>
          <a:blip r:embed="rId4"/>
          <a:stretch>
            <a:fillRect/>
          </a:stretch>
        </p:blipFill>
        <p:spPr>
          <a:xfrm>
            <a:off x="440349" y="4019579"/>
            <a:ext cx="1710102" cy="1240605"/>
          </a:xfrm>
          <a:prstGeom prst="rect">
            <a:avLst/>
          </a:prstGeom>
        </p:spPr>
      </p:pic>
    </p:spTree>
    <p:extLst>
      <p:ext uri="{BB962C8B-B14F-4D97-AF65-F5344CB8AC3E}">
        <p14:creationId xmlns:p14="http://schemas.microsoft.com/office/powerpoint/2010/main" val="727455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ppt_x"/>
                                          </p:val>
                                        </p:tav>
                                        <p:tav tm="100000">
                                          <p:val>
                                            <p:strVal val="#ppt_x"/>
                                          </p:val>
                                        </p:tav>
                                      </p:tavLst>
                                    </p:anim>
                                    <p:anim calcmode="lin" valueType="num">
                                      <p:cBhvr additive="base">
                                        <p:cTn id="12" dur="500" fill="hold"/>
                                        <p:tgtEl>
                                          <p:spTgt spid="26"/>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fill="hold"/>
                                        <p:tgtEl>
                                          <p:spTgt spid="23"/>
                                        </p:tgtEl>
                                        <p:attrNameLst>
                                          <p:attrName>ppt_x</p:attrName>
                                        </p:attrNameLst>
                                      </p:cBhvr>
                                      <p:tavLst>
                                        <p:tav tm="0">
                                          <p:val>
                                            <p:strVal val="#ppt_x"/>
                                          </p:val>
                                        </p:tav>
                                        <p:tav tm="100000">
                                          <p:val>
                                            <p:strVal val="#ppt_x"/>
                                          </p:val>
                                        </p:tav>
                                      </p:tavLst>
                                    </p:anim>
                                    <p:anim calcmode="lin" valueType="num">
                                      <p:cBhvr additive="base">
                                        <p:cTn id="18" dur="500" fill="hold"/>
                                        <p:tgtEl>
                                          <p:spTgt spid="23"/>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 calcmode="lin" valueType="num">
                                      <p:cBhvr additive="base">
                                        <p:cTn id="21" dur="500" fill="hold"/>
                                        <p:tgtEl>
                                          <p:spTgt spid="24"/>
                                        </p:tgtEl>
                                        <p:attrNameLst>
                                          <p:attrName>ppt_x</p:attrName>
                                        </p:attrNameLst>
                                      </p:cBhvr>
                                      <p:tavLst>
                                        <p:tav tm="0">
                                          <p:val>
                                            <p:strVal val="#ppt_x"/>
                                          </p:val>
                                        </p:tav>
                                        <p:tav tm="100000">
                                          <p:val>
                                            <p:strVal val="#ppt_x"/>
                                          </p:val>
                                        </p:tav>
                                      </p:tavLst>
                                    </p:anim>
                                    <p:anim calcmode="lin" valueType="num">
                                      <p:cBhvr additive="base">
                                        <p:cTn id="22" dur="500" fill="hold"/>
                                        <p:tgtEl>
                                          <p:spTgt spid="24"/>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1+#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500" fill="hold"/>
                                        <p:tgtEl>
                                          <p:spTgt spid="13"/>
                                        </p:tgtEl>
                                        <p:attrNameLst>
                                          <p:attrName>ppt_x</p:attrName>
                                        </p:attrNameLst>
                                      </p:cBhvr>
                                      <p:tavLst>
                                        <p:tav tm="0">
                                          <p:val>
                                            <p:strVal val="1+#ppt_w/2"/>
                                          </p:val>
                                        </p:tav>
                                        <p:tav tm="100000">
                                          <p:val>
                                            <p:strVal val="#ppt_x"/>
                                          </p:val>
                                        </p:tav>
                                      </p:tavLst>
                                    </p:anim>
                                    <p:anim calcmode="lin" valueType="num">
                                      <p:cBhvr additive="base">
                                        <p:cTn id="36"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2" fill="hold" grpId="0" nodeType="click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additive="base">
                                        <p:cTn id="41" dur="500" fill="hold"/>
                                        <p:tgtEl>
                                          <p:spTgt spid="20"/>
                                        </p:tgtEl>
                                        <p:attrNameLst>
                                          <p:attrName>ppt_x</p:attrName>
                                        </p:attrNameLst>
                                      </p:cBhvr>
                                      <p:tavLst>
                                        <p:tav tm="0">
                                          <p:val>
                                            <p:strVal val="1+#ppt_w/2"/>
                                          </p:val>
                                        </p:tav>
                                        <p:tav tm="100000">
                                          <p:val>
                                            <p:strVal val="#ppt_x"/>
                                          </p:val>
                                        </p:tav>
                                      </p:tavLst>
                                    </p:anim>
                                    <p:anim calcmode="lin" valueType="num">
                                      <p:cBhvr additive="base">
                                        <p:cTn id="42" dur="500" fill="hold"/>
                                        <p:tgtEl>
                                          <p:spTgt spid="20"/>
                                        </p:tgtEl>
                                        <p:attrNameLst>
                                          <p:attrName>ppt_y</p:attrName>
                                        </p:attrNameLst>
                                      </p:cBhvr>
                                      <p:tavLst>
                                        <p:tav tm="0">
                                          <p:val>
                                            <p:strVal val="#ppt_y"/>
                                          </p:val>
                                        </p:tav>
                                        <p:tav tm="100000">
                                          <p:val>
                                            <p:strVal val="#ppt_y"/>
                                          </p:val>
                                        </p:tav>
                                      </p:tavLst>
                                    </p:anim>
                                  </p:childTnLst>
                                </p:cTn>
                              </p:par>
                              <p:par>
                                <p:cTn id="43" presetID="2" presetClass="entr" presetSubtype="2" fill="hold" nodeType="withEffect">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cBhvr additive="base">
                                        <p:cTn id="45" dur="500" fill="hold"/>
                                        <p:tgtEl>
                                          <p:spTgt spid="15"/>
                                        </p:tgtEl>
                                        <p:attrNameLst>
                                          <p:attrName>ppt_x</p:attrName>
                                        </p:attrNameLst>
                                      </p:cBhvr>
                                      <p:tavLst>
                                        <p:tav tm="0">
                                          <p:val>
                                            <p:strVal val="1+#ppt_w/2"/>
                                          </p:val>
                                        </p:tav>
                                        <p:tav tm="100000">
                                          <p:val>
                                            <p:strVal val="#ppt_x"/>
                                          </p:val>
                                        </p:tav>
                                      </p:tavLst>
                                    </p:anim>
                                    <p:anim calcmode="lin" valueType="num">
                                      <p:cBhvr additive="base">
                                        <p:cTn id="46"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2" fill="hold" grpId="0" nodeType="clickEffect">
                                  <p:stCondLst>
                                    <p:cond delay="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500" fill="hold"/>
                                        <p:tgtEl>
                                          <p:spTgt spid="19"/>
                                        </p:tgtEl>
                                        <p:attrNameLst>
                                          <p:attrName>ppt_x</p:attrName>
                                        </p:attrNameLst>
                                      </p:cBhvr>
                                      <p:tavLst>
                                        <p:tav tm="0">
                                          <p:val>
                                            <p:strVal val="1+#ppt_w/2"/>
                                          </p:val>
                                        </p:tav>
                                        <p:tav tm="100000">
                                          <p:val>
                                            <p:strVal val="#ppt_x"/>
                                          </p:val>
                                        </p:tav>
                                      </p:tavLst>
                                    </p:anim>
                                    <p:anim calcmode="lin" valueType="num">
                                      <p:cBhvr additive="base">
                                        <p:cTn id="52" dur="500" fill="hold"/>
                                        <p:tgtEl>
                                          <p:spTgt spid="19"/>
                                        </p:tgtEl>
                                        <p:attrNameLst>
                                          <p:attrName>ppt_y</p:attrName>
                                        </p:attrNameLst>
                                      </p:cBhvr>
                                      <p:tavLst>
                                        <p:tav tm="0">
                                          <p:val>
                                            <p:strVal val="#ppt_y"/>
                                          </p:val>
                                        </p:tav>
                                        <p:tav tm="100000">
                                          <p:val>
                                            <p:strVal val="#ppt_y"/>
                                          </p:val>
                                        </p:tav>
                                      </p:tavLst>
                                    </p:anim>
                                  </p:childTnLst>
                                </p:cTn>
                              </p:par>
                              <p:par>
                                <p:cTn id="53" presetID="2" presetClass="entr" presetSubtype="2" fill="hold" nodeType="withEffect">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cBhvr additive="base">
                                        <p:cTn id="55" dur="500" fill="hold"/>
                                        <p:tgtEl>
                                          <p:spTgt spid="12"/>
                                        </p:tgtEl>
                                        <p:attrNameLst>
                                          <p:attrName>ppt_x</p:attrName>
                                        </p:attrNameLst>
                                      </p:cBhvr>
                                      <p:tavLst>
                                        <p:tav tm="0">
                                          <p:val>
                                            <p:strVal val="1+#ppt_w/2"/>
                                          </p:val>
                                        </p:tav>
                                        <p:tav tm="100000">
                                          <p:val>
                                            <p:strVal val="#ppt_x"/>
                                          </p:val>
                                        </p:tav>
                                      </p:tavLst>
                                    </p:anim>
                                    <p:anim calcmode="lin" valueType="num">
                                      <p:cBhvr additive="base">
                                        <p:cTn id="56"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19" presetClass="entr" presetSubtype="10" fill="hold" grpId="0" nodeType="clickEffect">
                                  <p:stCondLst>
                                    <p:cond delay="0"/>
                                  </p:stCondLst>
                                  <p:childTnLst>
                                    <p:set>
                                      <p:cBhvr>
                                        <p:cTn id="60" dur="1" fill="hold">
                                          <p:stCondLst>
                                            <p:cond delay="0"/>
                                          </p:stCondLst>
                                        </p:cTn>
                                        <p:tgtEl>
                                          <p:spTgt spid="21"/>
                                        </p:tgtEl>
                                        <p:attrNameLst>
                                          <p:attrName>style.visibility</p:attrName>
                                        </p:attrNameLst>
                                      </p:cBhvr>
                                      <p:to>
                                        <p:strVal val="visible"/>
                                      </p:to>
                                    </p:set>
                                    <p:anim calcmode="lin" valueType="num">
                                      <p:cBhvr>
                                        <p:cTn id="61" dur="2000" fill="hold"/>
                                        <p:tgtEl>
                                          <p:spTgt spid="21"/>
                                        </p:tgtEl>
                                        <p:attrNameLst>
                                          <p:attrName>ppt_w</p:attrName>
                                        </p:attrNameLst>
                                      </p:cBhvr>
                                      <p:tavLst>
                                        <p:tav tm="0" fmla="#ppt_w*sin(2.5*pi*$)">
                                          <p:val>
                                            <p:fltVal val="0"/>
                                          </p:val>
                                        </p:tav>
                                        <p:tav tm="100000">
                                          <p:val>
                                            <p:fltVal val="1"/>
                                          </p:val>
                                        </p:tav>
                                      </p:tavLst>
                                    </p:anim>
                                    <p:anim calcmode="lin" valueType="num">
                                      <p:cBhvr>
                                        <p:cTn id="62" dur="2000" fill="hold"/>
                                        <p:tgtEl>
                                          <p:spTgt spid="21"/>
                                        </p:tgtEl>
                                        <p:attrNameLst>
                                          <p:attrName>ppt_h</p:attrName>
                                        </p:attrNameLst>
                                      </p:cBhvr>
                                      <p:tavLst>
                                        <p:tav tm="0">
                                          <p:val>
                                            <p:strVal val="#ppt_h"/>
                                          </p:val>
                                        </p:tav>
                                        <p:tav tm="100000">
                                          <p:val>
                                            <p:strVal val="#ppt_h"/>
                                          </p:val>
                                        </p:tav>
                                      </p:tavLst>
                                    </p:anim>
                                  </p:childTnLst>
                                </p:cTn>
                              </p:par>
                              <p:par>
                                <p:cTn id="63" presetID="19" presetClass="entr" presetSubtype="10" fill="hold" nodeType="withEffect">
                                  <p:stCondLst>
                                    <p:cond delay="0"/>
                                  </p:stCondLst>
                                  <p:childTnLst>
                                    <p:set>
                                      <p:cBhvr>
                                        <p:cTn id="64" dur="1" fill="hold">
                                          <p:stCondLst>
                                            <p:cond delay="0"/>
                                          </p:stCondLst>
                                        </p:cTn>
                                        <p:tgtEl>
                                          <p:spTgt spid="17"/>
                                        </p:tgtEl>
                                        <p:attrNameLst>
                                          <p:attrName>style.visibility</p:attrName>
                                        </p:attrNameLst>
                                      </p:cBhvr>
                                      <p:to>
                                        <p:strVal val="visible"/>
                                      </p:to>
                                    </p:set>
                                    <p:anim calcmode="lin" valueType="num">
                                      <p:cBhvr>
                                        <p:cTn id="65" dur="2000" fill="hold"/>
                                        <p:tgtEl>
                                          <p:spTgt spid="17"/>
                                        </p:tgtEl>
                                        <p:attrNameLst>
                                          <p:attrName>ppt_w</p:attrName>
                                        </p:attrNameLst>
                                      </p:cBhvr>
                                      <p:tavLst>
                                        <p:tav tm="0" fmla="#ppt_w*sin(2.5*pi*$)">
                                          <p:val>
                                            <p:fltVal val="0"/>
                                          </p:val>
                                        </p:tav>
                                        <p:tav tm="100000">
                                          <p:val>
                                            <p:fltVal val="1"/>
                                          </p:val>
                                        </p:tav>
                                      </p:tavLst>
                                    </p:anim>
                                    <p:anim calcmode="lin" valueType="num">
                                      <p:cBhvr>
                                        <p:cTn id="66" dur="2000" fill="hold"/>
                                        <p:tgtEl>
                                          <p:spTgt spid="1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8" grpId="0"/>
      <p:bldP spid="19" grpId="0"/>
      <p:bldP spid="20" grpId="0"/>
      <p:bldP spid="21" grpId="0"/>
      <p:bldP spid="2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defRPr/>
            </a:pPr>
            <a:fld id="{16672CB8-09F7-4240-A2C1-6236328EDCBB}" type="slidenum">
              <a:rPr lang="en-US" smtClean="0">
                <a:solidFill>
                  <a:srgbClr val="6A737B"/>
                </a:solidFill>
              </a:rPr>
              <a:pPr>
                <a:defRPr/>
              </a:pPr>
              <a:t>27</a:t>
            </a:fld>
            <a:endParaRPr lang="en-US" dirty="0">
              <a:solidFill>
                <a:srgbClr val="6A737B"/>
              </a:solidFill>
            </a:endParaRPr>
          </a:p>
        </p:txBody>
      </p:sp>
      <p:sp>
        <p:nvSpPr>
          <p:cNvPr id="7" name="Rectangle 6"/>
          <p:cNvSpPr/>
          <p:nvPr/>
        </p:nvSpPr>
        <p:spPr>
          <a:xfrm>
            <a:off x="521292" y="381000"/>
            <a:ext cx="3459601" cy="523220"/>
          </a:xfrm>
          <a:prstGeom prst="rect">
            <a:avLst/>
          </a:prstGeom>
        </p:spPr>
        <p:txBody>
          <a:bodyPr wrap="none">
            <a:spAutoFit/>
          </a:bodyPr>
          <a:lstStyle/>
          <a:p>
            <a:r>
              <a:rPr lang="en-US" sz="2800" b="1" dirty="0">
                <a:solidFill>
                  <a:schemeClr val="bg2"/>
                </a:solidFill>
              </a:rPr>
              <a:t>TD Credit Card List</a:t>
            </a:r>
          </a:p>
        </p:txBody>
      </p:sp>
      <p:sp>
        <p:nvSpPr>
          <p:cNvPr id="8" name="TextBox 7"/>
          <p:cNvSpPr txBox="1"/>
          <p:nvPr/>
        </p:nvSpPr>
        <p:spPr>
          <a:xfrm>
            <a:off x="1066800" y="3048000"/>
            <a:ext cx="7162800" cy="1200329"/>
          </a:xfrm>
          <a:prstGeom prst="rect">
            <a:avLst/>
          </a:prstGeom>
          <a:noFill/>
        </p:spPr>
        <p:txBody>
          <a:bodyPr wrap="square" rtlCol="0">
            <a:spAutoFit/>
          </a:bodyPr>
          <a:lstStyle/>
          <a:p>
            <a:r>
              <a:rPr lang="en-US" dirty="0"/>
              <a:t>We will create a simple app that covers most of the fundamentals of Angular. (Modules, Components, Templates, Data Binding, Services, Dependency Injection, Routing, and Observable Data)</a:t>
            </a:r>
          </a:p>
          <a:p>
            <a:endParaRPr lang="en-US" dirty="0"/>
          </a:p>
        </p:txBody>
      </p:sp>
    </p:spTree>
    <p:extLst>
      <p:ext uri="{BB962C8B-B14F-4D97-AF65-F5344CB8AC3E}">
        <p14:creationId xmlns:p14="http://schemas.microsoft.com/office/powerpoint/2010/main" val="101574311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The Credit Cards List App</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28</a:t>
            </a:fld>
            <a:endParaRPr lang="en-US" dirty="0">
              <a:solidFill>
                <a:srgbClr val="6A737B"/>
              </a:solidFill>
            </a:endParaRPr>
          </a:p>
        </p:txBody>
      </p:sp>
      <p:sp>
        <p:nvSpPr>
          <p:cNvPr id="5" name="TextBox 4"/>
          <p:cNvSpPr txBox="1"/>
          <p:nvPr/>
        </p:nvSpPr>
        <p:spPr>
          <a:xfrm>
            <a:off x="762000" y="5748010"/>
            <a:ext cx="7543800" cy="523220"/>
          </a:xfrm>
          <a:prstGeom prst="rect">
            <a:avLst/>
          </a:prstGeom>
          <a:noFill/>
        </p:spPr>
        <p:txBody>
          <a:bodyPr wrap="square" rtlCol="0">
            <a:spAutoFit/>
          </a:bodyPr>
          <a:lstStyle/>
          <a:p>
            <a:pPr algn="r"/>
            <a:r>
              <a:rPr lang="en-US" sz="2800" b="1" dirty="0"/>
              <a:t>https://github.com/TDWWC/angular-td-wwc</a:t>
            </a: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 y="1066800"/>
            <a:ext cx="4556373" cy="4600111"/>
          </a:xfr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0600" y="1099539"/>
            <a:ext cx="4058909" cy="4648471"/>
          </a:xfrm>
          <a:prstGeom prst="rect">
            <a:avLst/>
          </a:prstGeom>
        </p:spPr>
      </p:pic>
    </p:spTree>
    <p:extLst>
      <p:ext uri="{BB962C8B-B14F-4D97-AF65-F5344CB8AC3E}">
        <p14:creationId xmlns:p14="http://schemas.microsoft.com/office/powerpoint/2010/main" val="4185464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defRPr/>
            </a:pPr>
            <a:fld id="{16672CB8-09F7-4240-A2C1-6236328EDCBB}" type="slidenum">
              <a:rPr lang="en-US" smtClean="0">
                <a:solidFill>
                  <a:srgbClr val="6A737B"/>
                </a:solidFill>
              </a:rPr>
              <a:pPr>
                <a:defRPr/>
              </a:pPr>
              <a:t>29</a:t>
            </a:fld>
            <a:endParaRPr lang="en-US" dirty="0">
              <a:solidFill>
                <a:srgbClr val="6A737B"/>
              </a:solidFill>
            </a:endParaRPr>
          </a:p>
        </p:txBody>
      </p:sp>
      <p:sp>
        <p:nvSpPr>
          <p:cNvPr id="5" name="TextBox 4"/>
          <p:cNvSpPr txBox="1"/>
          <p:nvPr/>
        </p:nvSpPr>
        <p:spPr>
          <a:xfrm>
            <a:off x="716423" y="381000"/>
            <a:ext cx="4307077" cy="800219"/>
          </a:xfrm>
          <a:prstGeom prst="rect">
            <a:avLst/>
          </a:prstGeom>
          <a:noFill/>
        </p:spPr>
        <p:txBody>
          <a:bodyPr wrap="none" rtlCol="0">
            <a:spAutoFit/>
          </a:bodyPr>
          <a:lstStyle/>
          <a:p>
            <a:pPr marL="0" lvl="1"/>
            <a:r>
              <a:rPr lang="en-US" sz="2800" b="1" dirty="0">
                <a:solidFill>
                  <a:schemeClr val="bg2"/>
                </a:solidFill>
              </a:rPr>
              <a:t>Create New Application:</a:t>
            </a:r>
          </a:p>
          <a:p>
            <a:endParaRPr lang="en-US" dirty="0"/>
          </a:p>
        </p:txBody>
      </p:sp>
      <p:sp>
        <p:nvSpPr>
          <p:cNvPr id="6" name="TextBox 5"/>
          <p:cNvSpPr txBox="1"/>
          <p:nvPr/>
        </p:nvSpPr>
        <p:spPr>
          <a:xfrm>
            <a:off x="457200" y="2667000"/>
            <a:ext cx="8458200" cy="2031325"/>
          </a:xfrm>
          <a:prstGeom prst="rect">
            <a:avLst/>
          </a:prstGeom>
          <a:noFill/>
        </p:spPr>
        <p:txBody>
          <a:bodyPr wrap="square" rtlCol="0">
            <a:spAutoFit/>
          </a:bodyPr>
          <a:lstStyle/>
          <a:p>
            <a:pPr marL="285750" lvl="0" indent="-285750">
              <a:buFont typeface="Arial" panose="020B0604020202020204" pitchFamily="34" charset="0"/>
              <a:buChar char="•"/>
            </a:pPr>
            <a:r>
              <a:rPr lang="en-US" dirty="0"/>
              <a:t>cd into directory where you want to contain the new app</a:t>
            </a:r>
          </a:p>
          <a:p>
            <a:pPr lvl="0"/>
            <a:endParaRPr lang="en-US" dirty="0"/>
          </a:p>
          <a:p>
            <a:pPr marL="285750" lvl="0" indent="-285750">
              <a:buFont typeface="Arial" panose="020B0604020202020204" pitchFamily="34" charset="0"/>
              <a:buChar char="•"/>
            </a:pPr>
            <a:r>
              <a:rPr lang="en-US" dirty="0"/>
              <a:t>Create new application with Angular CLI command:  </a:t>
            </a:r>
            <a:r>
              <a:rPr lang="en-US" b="1" i="1" dirty="0"/>
              <a:t>ng new angular-td-</a:t>
            </a:r>
            <a:r>
              <a:rPr lang="en-US" b="1" i="1" dirty="0" err="1"/>
              <a:t>wwc</a:t>
            </a:r>
            <a:endParaRPr lang="en-US" dirty="0"/>
          </a:p>
          <a:p>
            <a:r>
              <a:rPr lang="en-US" dirty="0"/>
              <a:t>	</a:t>
            </a:r>
          </a:p>
          <a:p>
            <a:r>
              <a:rPr lang="en-US" dirty="0"/>
              <a:t>ng new &lt;project-name&gt; generate a new project with default project structures and supporting files</a:t>
            </a:r>
          </a:p>
          <a:p>
            <a:endParaRPr lang="en-US" dirty="0"/>
          </a:p>
        </p:txBody>
      </p:sp>
    </p:spTree>
    <p:extLst>
      <p:ext uri="{BB962C8B-B14F-4D97-AF65-F5344CB8AC3E}">
        <p14:creationId xmlns:p14="http://schemas.microsoft.com/office/powerpoint/2010/main" val="15019135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Prerequisites </a:t>
            </a:r>
            <a:endParaRPr lang="en-US" dirty="0"/>
          </a:p>
        </p:txBody>
      </p:sp>
      <p:sp>
        <p:nvSpPr>
          <p:cNvPr id="3" name="Content Placeholder 2"/>
          <p:cNvSpPr>
            <a:spLocks noGrp="1"/>
          </p:cNvSpPr>
          <p:nvPr>
            <p:ph idx="1"/>
          </p:nvPr>
        </p:nvSpPr>
        <p:spPr>
          <a:xfrm>
            <a:off x="273050" y="1152525"/>
            <a:ext cx="8489950" cy="5705475"/>
          </a:xfrm>
          <a:prstGeom prst="rect">
            <a:avLst/>
          </a:prstGeom>
          <a:noFill/>
        </p:spPr>
        <p:txBody>
          <a:bodyPr wrap="square">
            <a:noAutofit/>
          </a:bodyPr>
          <a:lstStyle/>
          <a:p>
            <a:pPr>
              <a:lnSpc>
                <a:spcPct val="100000"/>
              </a:lnSpc>
              <a:spcBef>
                <a:spcPts val="600"/>
              </a:spcBef>
            </a:pPr>
            <a:r>
              <a:rPr lang="en-US" sz="1400" dirty="0"/>
              <a:t>Install </a:t>
            </a:r>
            <a:r>
              <a:rPr lang="en-US" sz="1400" dirty="0" err="1"/>
              <a:t>Node.js</a:t>
            </a:r>
            <a:r>
              <a:rPr lang="en-US" sz="1400" dirty="0"/>
              <a:t> and </a:t>
            </a:r>
            <a:r>
              <a:rPr lang="en-US" sz="1400" dirty="0" smtClean="0"/>
              <a:t>NPM</a:t>
            </a:r>
          </a:p>
          <a:p>
            <a:pPr marL="177800" lvl="1" indent="0">
              <a:lnSpc>
                <a:spcPct val="100000"/>
              </a:lnSpc>
              <a:spcBef>
                <a:spcPts val="600"/>
              </a:spcBef>
              <a:buNone/>
            </a:pPr>
            <a:r>
              <a:rPr lang="en-US" sz="1400" dirty="0" smtClean="0">
                <a:ea typeface="Courier New" charset="0"/>
                <a:cs typeface="Courier New" charset="0"/>
              </a:rPr>
              <a:t>Visit </a:t>
            </a:r>
            <a:r>
              <a:rPr lang="en-US" sz="1400" dirty="0">
                <a:ea typeface="Courier New" charset="0"/>
                <a:cs typeface="Courier New" charset="0"/>
              </a:rPr>
              <a:t>the downloads section of </a:t>
            </a:r>
            <a:r>
              <a:rPr lang="en-US" sz="1400" dirty="0" err="1">
                <a:ea typeface="Courier New" charset="0"/>
                <a:cs typeface="Courier New" charset="0"/>
              </a:rPr>
              <a:t>Nodejs.org</a:t>
            </a:r>
            <a:r>
              <a:rPr lang="en-US" sz="1400" dirty="0">
                <a:ea typeface="Courier New" charset="0"/>
                <a:cs typeface="Courier New" charset="0"/>
              </a:rPr>
              <a:t> and download/run the appropriate installer based on your OS</a:t>
            </a:r>
            <a:r>
              <a:rPr lang="en-US" sz="1400" dirty="0" smtClean="0">
                <a:ea typeface="Courier New" charset="0"/>
                <a:cs typeface="Courier New" charset="0"/>
              </a:rPr>
              <a:t>. </a:t>
            </a:r>
            <a:r>
              <a:rPr lang="en-US" sz="1400" dirty="0">
                <a:ea typeface="Courier New" charset="0"/>
                <a:cs typeface="Courier New" charset="0"/>
              </a:rPr>
              <a:t>Follow through the installation steps with default settings, which will install NPM by default. </a:t>
            </a:r>
            <a:endParaRPr lang="en-US" sz="1400" dirty="0" smtClean="0"/>
          </a:p>
          <a:p>
            <a:pPr marL="177800" lvl="1" indent="0">
              <a:lnSpc>
                <a:spcPct val="100000"/>
              </a:lnSpc>
              <a:spcBef>
                <a:spcPts val="600"/>
              </a:spcBef>
              <a:buNone/>
            </a:pPr>
            <a:r>
              <a:rPr lang="en-US" sz="1400" dirty="0" smtClean="0"/>
              <a:t>To check whether you have both of </a:t>
            </a:r>
            <a:r>
              <a:rPr lang="en-US" sz="1400" dirty="0"/>
              <a:t>these installed, </a:t>
            </a:r>
            <a:r>
              <a:rPr lang="en-US" sz="1400" dirty="0" smtClean="0"/>
              <a:t>go to </a:t>
            </a:r>
            <a:r>
              <a:rPr lang="en-US" sz="1400" dirty="0"/>
              <a:t>command line or console and type:</a:t>
            </a:r>
            <a:endParaRPr lang="en-US" sz="1400" dirty="0" smtClean="0"/>
          </a:p>
          <a:p>
            <a:pPr marL="342900" lvl="2" indent="0">
              <a:lnSpc>
                <a:spcPct val="100000"/>
              </a:lnSpc>
              <a:spcBef>
                <a:spcPts val="600"/>
              </a:spcBef>
              <a:buNone/>
            </a:pPr>
            <a:r>
              <a:rPr lang="en-US" sz="1400" dirty="0" smtClean="0">
                <a:latin typeface="Courier New" charset="0"/>
                <a:ea typeface="Courier New" charset="0"/>
                <a:cs typeface="Courier New" charset="0"/>
              </a:rPr>
              <a:t>$ node </a:t>
            </a:r>
            <a:r>
              <a:rPr lang="en-CA" sz="1400" dirty="0">
                <a:latin typeface="Courier New" charset="0"/>
                <a:ea typeface="Courier New" charset="0"/>
                <a:cs typeface="Courier New" charset="0"/>
              </a:rPr>
              <a:t>-</a:t>
            </a:r>
            <a:r>
              <a:rPr lang="en-US" sz="1400" dirty="0" smtClean="0">
                <a:latin typeface="Courier New" charset="0"/>
                <a:ea typeface="Courier New" charset="0"/>
                <a:cs typeface="Courier New" charset="0"/>
              </a:rPr>
              <a:t>v</a:t>
            </a:r>
          </a:p>
          <a:p>
            <a:pPr marL="342900" lvl="2" indent="0">
              <a:lnSpc>
                <a:spcPct val="100000"/>
              </a:lnSpc>
              <a:spcBef>
                <a:spcPts val="600"/>
              </a:spcBef>
              <a:buNone/>
            </a:pPr>
            <a:r>
              <a:rPr lang="en-US" sz="1400" dirty="0" smtClean="0">
                <a:latin typeface="Courier New" charset="0"/>
                <a:ea typeface="Courier New" charset="0"/>
                <a:cs typeface="Courier New" charset="0"/>
              </a:rPr>
              <a:t>$ </a:t>
            </a:r>
            <a:r>
              <a:rPr lang="en-US" sz="1400" dirty="0" err="1" smtClean="0">
                <a:latin typeface="Courier New" charset="0"/>
                <a:ea typeface="Courier New" charset="0"/>
                <a:cs typeface="Courier New" charset="0"/>
              </a:rPr>
              <a:t>npm</a:t>
            </a:r>
            <a:r>
              <a:rPr lang="en-US" sz="1400" dirty="0" smtClean="0">
                <a:latin typeface="Courier New" charset="0"/>
                <a:ea typeface="Courier New" charset="0"/>
                <a:cs typeface="Courier New" charset="0"/>
              </a:rPr>
              <a:t> </a:t>
            </a:r>
            <a:r>
              <a:rPr lang="mr-IN" sz="1400" dirty="0" smtClean="0">
                <a:latin typeface="Courier New" charset="0"/>
                <a:ea typeface="Courier New" charset="0"/>
                <a:cs typeface="Courier New" charset="0"/>
              </a:rPr>
              <a:t>–</a:t>
            </a:r>
            <a:r>
              <a:rPr lang="en-US" sz="1400" dirty="0" smtClean="0">
                <a:latin typeface="Courier New" charset="0"/>
                <a:ea typeface="Courier New" charset="0"/>
                <a:cs typeface="Courier New" charset="0"/>
              </a:rPr>
              <a:t>v</a:t>
            </a:r>
          </a:p>
          <a:p>
            <a:pPr marL="285750" indent="-285750">
              <a:lnSpc>
                <a:spcPct val="100000"/>
              </a:lnSpc>
              <a:spcBef>
                <a:spcPts val="600"/>
              </a:spcBef>
            </a:pPr>
            <a:r>
              <a:rPr lang="en-US" sz="1400" dirty="0" smtClean="0">
                <a:ea typeface="Courier New" charset="0"/>
                <a:cs typeface="Courier New" charset="0"/>
              </a:rPr>
              <a:t>Install </a:t>
            </a:r>
            <a:r>
              <a:rPr lang="en-US" sz="1400" dirty="0">
                <a:ea typeface="Courier New" charset="0"/>
                <a:cs typeface="Courier New" charset="0"/>
              </a:rPr>
              <a:t>Angular CLI </a:t>
            </a:r>
            <a:r>
              <a:rPr lang="en-US" sz="1400" dirty="0" smtClean="0">
                <a:ea typeface="Courier New" charset="0"/>
                <a:cs typeface="Courier New" charset="0"/>
              </a:rPr>
              <a:t>globally</a:t>
            </a:r>
            <a:endParaRPr lang="en-US" sz="1400" dirty="0">
              <a:ea typeface="Courier New" charset="0"/>
              <a:cs typeface="Courier New" charset="0"/>
            </a:endParaRPr>
          </a:p>
          <a:p>
            <a:pPr marL="177800" lvl="1" indent="0">
              <a:lnSpc>
                <a:spcPct val="100000"/>
              </a:lnSpc>
              <a:spcBef>
                <a:spcPts val="600"/>
              </a:spcBef>
              <a:buNone/>
            </a:pPr>
            <a:r>
              <a:rPr lang="en-US" sz="1400" dirty="0">
                <a:ea typeface="Courier New" charset="0"/>
                <a:cs typeface="Courier New" charset="0"/>
              </a:rPr>
              <a:t>The Angular CLI (Command Line Interface) is the quickest and easiest way to get started with a brand new Angular 5 project. </a:t>
            </a:r>
            <a:endParaRPr lang="en-US" sz="1400" dirty="0" smtClean="0">
              <a:ea typeface="Courier New" charset="0"/>
              <a:cs typeface="Courier New" charset="0"/>
            </a:endParaRPr>
          </a:p>
          <a:p>
            <a:pPr marL="177800" lvl="1" indent="0">
              <a:lnSpc>
                <a:spcPct val="100000"/>
              </a:lnSpc>
              <a:spcBef>
                <a:spcPts val="600"/>
              </a:spcBef>
              <a:buNone/>
            </a:pPr>
            <a:r>
              <a:rPr lang="en-US" sz="1400" dirty="0">
                <a:ea typeface="Courier New" charset="0"/>
                <a:cs typeface="Courier New" charset="0"/>
              </a:rPr>
              <a:t>We're going to use NPM </a:t>
            </a:r>
            <a:r>
              <a:rPr lang="en-US" sz="1400" dirty="0" smtClean="0">
                <a:ea typeface="Courier New" charset="0"/>
                <a:cs typeface="Courier New" charset="0"/>
              </a:rPr>
              <a:t>to </a:t>
            </a:r>
            <a:r>
              <a:rPr lang="en-US" sz="1400" dirty="0">
                <a:ea typeface="Courier New" charset="0"/>
                <a:cs typeface="Courier New" charset="0"/>
              </a:rPr>
              <a:t>install the Angular CLI through the following command</a:t>
            </a:r>
            <a:r>
              <a:rPr lang="en-US" sz="1400" dirty="0" smtClean="0">
                <a:ea typeface="Courier New" charset="0"/>
                <a:cs typeface="Courier New" charset="0"/>
              </a:rPr>
              <a:t>:</a:t>
            </a:r>
          </a:p>
          <a:p>
            <a:pPr marL="342900" lvl="2" indent="0">
              <a:lnSpc>
                <a:spcPct val="100000"/>
              </a:lnSpc>
              <a:spcBef>
                <a:spcPts val="600"/>
              </a:spcBef>
              <a:buNone/>
            </a:pPr>
            <a:r>
              <a:rPr lang="en-US" sz="1400" dirty="0">
                <a:latin typeface="Courier New" charset="0"/>
                <a:ea typeface="Courier New" charset="0"/>
                <a:cs typeface="Courier New" charset="0"/>
              </a:rPr>
              <a:t>$ </a:t>
            </a:r>
            <a:r>
              <a:rPr lang="en-US" sz="1400" dirty="0" err="1" smtClean="0">
                <a:latin typeface="Courier New" charset="0"/>
                <a:ea typeface="Courier New" charset="0"/>
                <a:cs typeface="Courier New" charset="0"/>
              </a:rPr>
              <a:t>npm</a:t>
            </a:r>
            <a:r>
              <a:rPr lang="en-US" sz="1400" dirty="0" smtClean="0">
                <a:latin typeface="Courier New" charset="0"/>
                <a:ea typeface="Courier New" charset="0"/>
                <a:cs typeface="Courier New" charset="0"/>
              </a:rPr>
              <a:t> </a:t>
            </a:r>
            <a:r>
              <a:rPr lang="en-US" sz="1400" dirty="0">
                <a:latin typeface="Courier New" charset="0"/>
                <a:ea typeface="Courier New" charset="0"/>
                <a:cs typeface="Courier New" charset="0"/>
              </a:rPr>
              <a:t>install @angular/cli </a:t>
            </a:r>
            <a:r>
              <a:rPr lang="mr-IN" sz="1400" dirty="0" smtClean="0">
                <a:latin typeface="Courier New" charset="0"/>
                <a:ea typeface="Courier New" charset="0"/>
                <a:cs typeface="Courier New" charset="0"/>
              </a:rPr>
              <a:t>–</a:t>
            </a:r>
            <a:r>
              <a:rPr lang="en-US" sz="1400" dirty="0" smtClean="0">
                <a:latin typeface="Courier New" charset="0"/>
                <a:ea typeface="Courier New" charset="0"/>
                <a:cs typeface="Courier New" charset="0"/>
              </a:rPr>
              <a:t>g</a:t>
            </a:r>
          </a:p>
          <a:p>
            <a:pPr marL="177800" lvl="1" indent="0">
              <a:lnSpc>
                <a:spcPct val="100000"/>
              </a:lnSpc>
              <a:spcBef>
                <a:spcPts val="600"/>
              </a:spcBef>
              <a:buNone/>
            </a:pPr>
            <a:r>
              <a:rPr lang="en-US" sz="1400" dirty="0">
                <a:ea typeface="Courier New" charset="0"/>
                <a:cs typeface="Courier New" charset="0"/>
              </a:rPr>
              <a:t>Once </a:t>
            </a:r>
            <a:r>
              <a:rPr lang="en-US" sz="1400" dirty="0" smtClean="0">
                <a:ea typeface="Courier New" charset="0"/>
                <a:cs typeface="Courier New" charset="0"/>
              </a:rPr>
              <a:t>installed</a:t>
            </a:r>
            <a:r>
              <a:rPr lang="en-US" sz="1400" dirty="0">
                <a:ea typeface="Courier New" charset="0"/>
                <a:cs typeface="Courier New" charset="0"/>
              </a:rPr>
              <a:t>, you can access the CLI tool by typing </a:t>
            </a:r>
            <a:r>
              <a:rPr lang="en-US" sz="1400" i="1" dirty="0">
                <a:latin typeface="Courier New" charset="0"/>
                <a:ea typeface="Courier New" charset="0"/>
                <a:cs typeface="Courier New" charset="0"/>
              </a:rPr>
              <a:t>ng</a:t>
            </a:r>
            <a:r>
              <a:rPr lang="en-US" sz="1400" dirty="0" smtClean="0">
                <a:ea typeface="Courier New" charset="0"/>
                <a:cs typeface="Courier New" charset="0"/>
              </a:rPr>
              <a:t>.  To </a:t>
            </a:r>
            <a:r>
              <a:rPr lang="en-US" sz="1400" dirty="0">
                <a:ea typeface="Courier New" charset="0"/>
                <a:cs typeface="Courier New" charset="0"/>
              </a:rPr>
              <a:t>check the version of your Angular CLI, type</a:t>
            </a:r>
            <a:r>
              <a:rPr lang="en-US" sz="1400" dirty="0" smtClean="0">
                <a:ea typeface="Courier New" charset="0"/>
                <a:cs typeface="Courier New" charset="0"/>
              </a:rPr>
              <a:t>:</a:t>
            </a:r>
          </a:p>
          <a:p>
            <a:pPr marL="342900" lvl="2" indent="0">
              <a:lnSpc>
                <a:spcPct val="100000"/>
              </a:lnSpc>
              <a:spcBef>
                <a:spcPts val="600"/>
              </a:spcBef>
              <a:buClr>
                <a:srgbClr val="6A737B"/>
              </a:buClr>
              <a:buNone/>
            </a:pPr>
            <a:r>
              <a:rPr lang="en-US" sz="1400" dirty="0">
                <a:solidFill>
                  <a:srgbClr val="6A737B"/>
                </a:solidFill>
                <a:latin typeface="Courier New" charset="0"/>
                <a:ea typeface="Courier New" charset="0"/>
                <a:cs typeface="Courier New" charset="0"/>
              </a:rPr>
              <a:t>$ </a:t>
            </a:r>
            <a:r>
              <a:rPr lang="en-US" sz="1400" dirty="0" smtClean="0">
                <a:solidFill>
                  <a:srgbClr val="6A737B"/>
                </a:solidFill>
                <a:latin typeface="Courier New" charset="0"/>
                <a:ea typeface="Courier New" charset="0"/>
                <a:cs typeface="Courier New" charset="0"/>
              </a:rPr>
              <a:t>n</a:t>
            </a:r>
            <a:r>
              <a:rPr lang="en-CA" sz="1400" dirty="0" smtClean="0">
                <a:solidFill>
                  <a:srgbClr val="6A737B"/>
                </a:solidFill>
                <a:latin typeface="Courier New" charset="0"/>
                <a:ea typeface="Courier New" charset="0"/>
                <a:cs typeface="Courier New" charset="0"/>
              </a:rPr>
              <a:t>g </a:t>
            </a:r>
            <a:r>
              <a:rPr lang="mr-IN" sz="1400" dirty="0" smtClean="0">
                <a:solidFill>
                  <a:srgbClr val="6A737B"/>
                </a:solidFill>
                <a:latin typeface="Courier New" charset="0"/>
                <a:ea typeface="Courier New" charset="0"/>
                <a:cs typeface="Courier New" charset="0"/>
              </a:rPr>
              <a:t>–</a:t>
            </a:r>
            <a:r>
              <a:rPr lang="en-CA" sz="1400" dirty="0" smtClean="0">
                <a:solidFill>
                  <a:srgbClr val="6A737B"/>
                </a:solidFill>
                <a:latin typeface="Courier New" charset="0"/>
                <a:ea typeface="Courier New" charset="0"/>
                <a:cs typeface="Courier New" charset="0"/>
              </a:rPr>
              <a:t>v</a:t>
            </a:r>
          </a:p>
          <a:p>
            <a:pPr marL="177800" lvl="1" indent="0">
              <a:lnSpc>
                <a:spcPct val="100000"/>
              </a:lnSpc>
              <a:spcBef>
                <a:spcPts val="600"/>
              </a:spcBef>
              <a:buClr>
                <a:srgbClr val="6A737B"/>
              </a:buClr>
              <a:buNone/>
            </a:pPr>
            <a:r>
              <a:rPr lang="en-CA" sz="1400" dirty="0" smtClean="0">
                <a:solidFill>
                  <a:srgbClr val="6A737B"/>
                </a:solidFill>
                <a:ea typeface="Courier New" charset="0"/>
                <a:cs typeface="Courier New" charset="0"/>
              </a:rPr>
              <a:t>It should return a response like this:</a:t>
            </a:r>
          </a:p>
          <a:p>
            <a:pPr marL="342900" lvl="2" indent="0">
              <a:lnSpc>
                <a:spcPct val="100000"/>
              </a:lnSpc>
              <a:spcBef>
                <a:spcPts val="0"/>
              </a:spcBef>
              <a:buNone/>
            </a:pPr>
            <a:r>
              <a:rPr lang="is-IS" sz="800" dirty="0">
                <a:solidFill>
                  <a:srgbClr val="C33720"/>
                </a:solidFill>
                <a:latin typeface="Courier New" charset="0"/>
                <a:ea typeface="Courier New" charset="0"/>
                <a:cs typeface="Courier New" charset="0"/>
              </a:rPr>
              <a:t>    _                      _                 ____ _     ___</a:t>
            </a:r>
          </a:p>
          <a:p>
            <a:pPr marL="342900" lvl="2" indent="0">
              <a:lnSpc>
                <a:spcPct val="100000"/>
              </a:lnSpc>
              <a:spcBef>
                <a:spcPts val="0"/>
              </a:spcBef>
              <a:buNone/>
            </a:pPr>
            <a:r>
              <a:rPr lang="is-IS" sz="800" dirty="0">
                <a:solidFill>
                  <a:srgbClr val="C33720"/>
                </a:solidFill>
                <a:latin typeface="Courier New" charset="0"/>
                <a:ea typeface="Courier New" charset="0"/>
                <a:cs typeface="Courier New" charset="0"/>
              </a:rPr>
              <a:t>   / \   _ __   __ _ _   _| | __ _ _ __     / ___| |   |_ _|</a:t>
            </a:r>
          </a:p>
          <a:p>
            <a:pPr marL="342900" lvl="2" indent="0">
              <a:lnSpc>
                <a:spcPct val="100000"/>
              </a:lnSpc>
              <a:spcBef>
                <a:spcPts val="0"/>
              </a:spcBef>
              <a:buNone/>
            </a:pPr>
            <a:r>
              <a:rPr lang="is-IS" sz="800" dirty="0">
                <a:solidFill>
                  <a:srgbClr val="C33720"/>
                </a:solidFill>
                <a:latin typeface="Courier New" charset="0"/>
                <a:ea typeface="Courier New" charset="0"/>
                <a:cs typeface="Courier New" charset="0"/>
              </a:rPr>
              <a:t>  / △ \ | '_ \ / _` | | | | |/ _` | '__|   | |   | |    | |</a:t>
            </a:r>
          </a:p>
          <a:p>
            <a:pPr marL="342900" lvl="2" indent="0">
              <a:lnSpc>
                <a:spcPct val="100000"/>
              </a:lnSpc>
              <a:spcBef>
                <a:spcPts val="0"/>
              </a:spcBef>
              <a:buNone/>
            </a:pPr>
            <a:r>
              <a:rPr lang="is-IS" sz="800" dirty="0">
                <a:solidFill>
                  <a:srgbClr val="C33720"/>
                </a:solidFill>
                <a:latin typeface="Courier New" charset="0"/>
                <a:ea typeface="Courier New" charset="0"/>
                <a:cs typeface="Courier New" charset="0"/>
              </a:rPr>
              <a:t> / ___ \| | | | (_| | |_| | | (_| | |      | |___| |___ | |</a:t>
            </a:r>
          </a:p>
          <a:p>
            <a:pPr marL="342900" lvl="2" indent="0">
              <a:lnSpc>
                <a:spcPct val="100000"/>
              </a:lnSpc>
              <a:spcBef>
                <a:spcPts val="0"/>
              </a:spcBef>
              <a:buNone/>
            </a:pPr>
            <a:r>
              <a:rPr lang="is-IS" sz="800" dirty="0">
                <a:solidFill>
                  <a:srgbClr val="C33720"/>
                </a:solidFill>
                <a:latin typeface="Courier New" charset="0"/>
                <a:ea typeface="Courier New" charset="0"/>
                <a:cs typeface="Courier New" charset="0"/>
              </a:rPr>
              <a:t>/_/   \_\_| |_|\__, |\__,_|_|\__,_|_|       \____|_____|___|</a:t>
            </a:r>
          </a:p>
          <a:p>
            <a:pPr marL="342900" lvl="2" indent="0">
              <a:lnSpc>
                <a:spcPct val="100000"/>
              </a:lnSpc>
              <a:spcBef>
                <a:spcPts val="0"/>
              </a:spcBef>
              <a:buNone/>
            </a:pPr>
            <a:r>
              <a:rPr lang="is-IS" sz="800" dirty="0">
                <a:solidFill>
                  <a:srgbClr val="C33720"/>
                </a:solidFill>
                <a:latin typeface="Courier New" charset="0"/>
                <a:ea typeface="Courier New" charset="0"/>
                <a:cs typeface="Courier New" charset="0"/>
              </a:rPr>
              <a:t>               |___/</a:t>
            </a:r>
          </a:p>
          <a:p>
            <a:pPr marL="342900" lvl="2" indent="0">
              <a:lnSpc>
                <a:spcPct val="100000"/>
              </a:lnSpc>
              <a:spcBef>
                <a:spcPts val="0"/>
              </a:spcBef>
              <a:buNone/>
            </a:pPr>
            <a:r>
              <a:rPr lang="is-IS" sz="800" dirty="0">
                <a:solidFill>
                  <a:srgbClr val="C33720"/>
                </a:solidFill>
                <a:latin typeface="Courier New" charset="0"/>
                <a:ea typeface="Courier New" charset="0"/>
                <a:cs typeface="Courier New" charset="0"/>
              </a:rPr>
              <a:t>    </a:t>
            </a:r>
          </a:p>
          <a:p>
            <a:pPr marL="342900" lvl="2" indent="0">
              <a:lnSpc>
                <a:spcPct val="100000"/>
              </a:lnSpc>
              <a:spcBef>
                <a:spcPts val="0"/>
              </a:spcBef>
              <a:buNone/>
            </a:pPr>
            <a:r>
              <a:rPr lang="is-IS" sz="800" dirty="0">
                <a:solidFill>
                  <a:srgbClr val="000000"/>
                </a:solidFill>
                <a:latin typeface="Courier New" charset="0"/>
                <a:ea typeface="Courier New" charset="0"/>
                <a:cs typeface="Courier New" charset="0"/>
              </a:rPr>
              <a:t>Angular CLI: 1.7.4</a:t>
            </a:r>
          </a:p>
          <a:p>
            <a:pPr marL="342900" lvl="2" indent="0">
              <a:lnSpc>
                <a:spcPct val="100000"/>
              </a:lnSpc>
              <a:spcBef>
                <a:spcPts val="0"/>
              </a:spcBef>
              <a:buNone/>
            </a:pPr>
            <a:r>
              <a:rPr lang="is-IS" sz="800" dirty="0">
                <a:solidFill>
                  <a:srgbClr val="000000"/>
                </a:solidFill>
                <a:latin typeface="Courier New" charset="0"/>
                <a:ea typeface="Courier New" charset="0"/>
                <a:cs typeface="Courier New" charset="0"/>
              </a:rPr>
              <a:t>Node: 8.9.4</a:t>
            </a:r>
          </a:p>
          <a:p>
            <a:pPr marL="342900" lvl="2" indent="0">
              <a:lnSpc>
                <a:spcPct val="100000"/>
              </a:lnSpc>
              <a:spcBef>
                <a:spcPts val="0"/>
              </a:spcBef>
              <a:buNone/>
            </a:pPr>
            <a:r>
              <a:rPr lang="is-IS" sz="800" dirty="0">
                <a:solidFill>
                  <a:srgbClr val="000000"/>
                </a:solidFill>
                <a:latin typeface="Courier New" charset="0"/>
                <a:ea typeface="Courier New" charset="0"/>
                <a:cs typeface="Courier New" charset="0"/>
              </a:rPr>
              <a:t>OS: darwin x64</a:t>
            </a:r>
          </a:p>
          <a:p>
            <a:pPr marL="342900" lvl="2" indent="0">
              <a:lnSpc>
                <a:spcPct val="100000"/>
              </a:lnSpc>
              <a:spcBef>
                <a:spcPts val="0"/>
              </a:spcBef>
              <a:buNone/>
            </a:pPr>
            <a:r>
              <a:rPr lang="is-IS" sz="800" dirty="0">
                <a:solidFill>
                  <a:srgbClr val="000000"/>
                </a:solidFill>
                <a:latin typeface="Courier New" charset="0"/>
                <a:ea typeface="Courier New" charset="0"/>
                <a:cs typeface="Courier New" charset="0"/>
              </a:rPr>
              <a:t>Angular: </a:t>
            </a:r>
          </a:p>
          <a:p>
            <a:pPr marL="342900" lvl="2" indent="0">
              <a:lnSpc>
                <a:spcPct val="100000"/>
              </a:lnSpc>
              <a:spcBef>
                <a:spcPts val="0"/>
              </a:spcBef>
              <a:buNone/>
            </a:pPr>
            <a:r>
              <a:rPr lang="is-IS" sz="800" dirty="0">
                <a:solidFill>
                  <a:srgbClr val="000000"/>
                </a:solidFill>
                <a:latin typeface="Courier New" charset="0"/>
                <a:ea typeface="Courier New" charset="0"/>
                <a:cs typeface="Courier New" charset="0"/>
              </a:rPr>
              <a:t>...</a:t>
            </a:r>
          </a:p>
          <a:p>
            <a:pPr marL="342900" lvl="2" indent="0">
              <a:lnSpc>
                <a:spcPct val="100000"/>
              </a:lnSpc>
              <a:buClr>
                <a:srgbClr val="6A737B"/>
              </a:buClr>
              <a:buNone/>
            </a:pPr>
            <a:endParaRPr lang="en-US" sz="1400" dirty="0" smtClean="0">
              <a:solidFill>
                <a:srgbClr val="6A737B"/>
              </a:solidFill>
              <a:latin typeface="Courier New" charset="0"/>
              <a:ea typeface="Courier New" charset="0"/>
              <a:cs typeface="Courier New" charset="0"/>
            </a:endParaRPr>
          </a:p>
          <a:p>
            <a:pPr marL="342900" lvl="2" indent="0">
              <a:lnSpc>
                <a:spcPct val="100000"/>
              </a:lnSpc>
              <a:buNone/>
            </a:pPr>
            <a:endParaRPr lang="en-US" sz="1200" dirty="0">
              <a:ea typeface="Courier New" charset="0"/>
              <a:cs typeface="Courier New" charset="0"/>
            </a:endParaRPr>
          </a:p>
        </p:txBody>
      </p:sp>
      <p:sp>
        <p:nvSpPr>
          <p:cNvPr id="5" name="TextBox 4"/>
          <p:cNvSpPr txBox="1"/>
          <p:nvPr/>
        </p:nvSpPr>
        <p:spPr>
          <a:xfrm>
            <a:off x="6324600" y="5791200"/>
            <a:ext cx="2590800" cy="830997"/>
          </a:xfrm>
          <a:prstGeom prst="rect">
            <a:avLst/>
          </a:prstGeom>
          <a:solidFill>
            <a:schemeClr val="accent1"/>
          </a:solidFill>
          <a:ln>
            <a:noFill/>
          </a:ln>
        </p:spPr>
        <p:style>
          <a:lnRef idx="2">
            <a:schemeClr val="dk1">
              <a:shade val="50000"/>
            </a:schemeClr>
          </a:lnRef>
          <a:fillRef idx="1001">
            <a:schemeClr val="dk2"/>
          </a:fillRef>
          <a:effectRef idx="0">
            <a:schemeClr val="dk1"/>
          </a:effectRef>
          <a:fontRef idx="minor">
            <a:schemeClr val="lt1"/>
          </a:fontRef>
        </p:style>
        <p:txBody>
          <a:bodyPr wrap="square" rtlCol="0">
            <a:spAutoFit/>
          </a:bodyPr>
          <a:lstStyle/>
          <a:p>
            <a:r>
              <a:rPr lang="en-US" sz="1600" b="1" dirty="0" smtClean="0"/>
              <a:t>WIFI DETAILS</a:t>
            </a:r>
          </a:p>
          <a:p>
            <a:r>
              <a:rPr lang="en-US" sz="1600" dirty="0" smtClean="0"/>
              <a:t>Network Name: </a:t>
            </a:r>
            <a:r>
              <a:rPr lang="en-US" sz="1600" b="1" dirty="0" err="1" smtClean="0"/>
              <a:t>TDBank</a:t>
            </a:r>
            <a:endParaRPr lang="en-US" sz="1600" b="1" dirty="0" smtClean="0"/>
          </a:p>
          <a:p>
            <a:r>
              <a:rPr lang="en-US" sz="1600" dirty="0" smtClean="0"/>
              <a:t>Password: </a:t>
            </a:r>
            <a:r>
              <a:rPr lang="en-US" sz="1600" b="1" dirty="0" err="1" smtClean="0"/>
              <a:t>tdgreen</a:t>
            </a:r>
            <a:endParaRPr lang="en-US" sz="1600" b="1" dirty="0"/>
          </a:p>
        </p:txBody>
      </p:sp>
    </p:spTree>
    <p:extLst>
      <p:ext uri="{BB962C8B-B14F-4D97-AF65-F5344CB8AC3E}">
        <p14:creationId xmlns:p14="http://schemas.microsoft.com/office/powerpoint/2010/main" val="19649152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Angular Directory Structure </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4800" y="1066800"/>
            <a:ext cx="2971800" cy="5638800"/>
          </a:xfrm>
        </p:spPr>
      </p:pic>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30</a:t>
            </a:fld>
            <a:endParaRPr lang="en-US" dirty="0">
              <a:solidFill>
                <a:srgbClr val="6A737B"/>
              </a:solidFill>
            </a:endParaRPr>
          </a:p>
        </p:txBody>
      </p:sp>
      <p:sp>
        <p:nvSpPr>
          <p:cNvPr id="8" name="TextBox 7"/>
          <p:cNvSpPr txBox="1"/>
          <p:nvPr/>
        </p:nvSpPr>
        <p:spPr>
          <a:xfrm>
            <a:off x="3352800" y="1143000"/>
            <a:ext cx="5410200" cy="5262979"/>
          </a:xfrm>
          <a:prstGeom prst="rect">
            <a:avLst/>
          </a:prstGeom>
          <a:noFill/>
        </p:spPr>
        <p:txBody>
          <a:bodyPr wrap="square" rtlCol="0">
            <a:spAutoFit/>
          </a:bodyPr>
          <a:lstStyle/>
          <a:p>
            <a:pPr marL="285750" indent="-285750">
              <a:buFont typeface="Wingdings" panose="05000000000000000000" pitchFamily="2" charset="2"/>
              <a:buChar char="v"/>
            </a:pPr>
            <a:r>
              <a:rPr lang="en-US" sz="2400" b="1" dirty="0"/>
              <a:t>e2e </a:t>
            </a:r>
            <a:endParaRPr lang="en-US" sz="3600" b="1" dirty="0"/>
          </a:p>
          <a:p>
            <a:r>
              <a:rPr lang="en-US" dirty="0"/>
              <a:t>     Contains end to end tests </a:t>
            </a:r>
          </a:p>
          <a:p>
            <a:pPr marL="285750" indent="-285750">
              <a:buFont typeface="Wingdings" panose="05000000000000000000" pitchFamily="2" charset="2"/>
              <a:buChar char="v"/>
            </a:pPr>
            <a:r>
              <a:rPr lang="en-US" sz="2400" b="1" dirty="0" err="1"/>
              <a:t>node_modules</a:t>
            </a:r>
            <a:endParaRPr lang="en-US" sz="2400" b="1" dirty="0"/>
          </a:p>
          <a:p>
            <a:r>
              <a:rPr lang="en-US" dirty="0"/>
              <a:t>     NPM is the node package manager, which </a:t>
            </a:r>
            <a:r>
              <a:rPr lang="en-US" dirty="0" err="1"/>
              <a:t>instals</a:t>
            </a:r>
            <a:r>
              <a:rPr lang="en-US" dirty="0"/>
              <a:t> packages</a:t>
            </a:r>
          </a:p>
          <a:p>
            <a:r>
              <a:rPr lang="en-US" dirty="0"/>
              <a:t>     locally into this folder</a:t>
            </a:r>
          </a:p>
          <a:p>
            <a:pPr marL="285750" indent="-285750">
              <a:buFont typeface="Wingdings" panose="05000000000000000000" pitchFamily="2" charset="2"/>
              <a:buChar char="v"/>
            </a:pPr>
            <a:r>
              <a:rPr lang="en-US" sz="2400" b="1" dirty="0" err="1"/>
              <a:t>src</a:t>
            </a:r>
            <a:endParaRPr lang="en-US" sz="2800" b="1" dirty="0"/>
          </a:p>
          <a:p>
            <a:r>
              <a:rPr lang="en-US" dirty="0"/>
              <a:t>     Contains the project code, like components, templates, styles  </a:t>
            </a:r>
          </a:p>
          <a:p>
            <a:pPr marL="285750" indent="-285750">
              <a:buFont typeface="Wingdings" panose="05000000000000000000" pitchFamily="2" charset="2"/>
              <a:buChar char="v"/>
            </a:pPr>
            <a:r>
              <a:rPr lang="en-US" sz="2400" b="1" dirty="0"/>
              <a:t>karma.conf.js</a:t>
            </a:r>
          </a:p>
          <a:p>
            <a:r>
              <a:rPr lang="en-US" sz="2400" b="1" dirty="0"/>
              <a:t>    </a:t>
            </a:r>
            <a:r>
              <a:rPr lang="en-US" dirty="0"/>
              <a:t>unit test configuration file</a:t>
            </a:r>
          </a:p>
          <a:p>
            <a:pPr marL="285750" indent="-285750">
              <a:buFont typeface="Wingdings" panose="05000000000000000000" pitchFamily="2" charset="2"/>
              <a:buChar char="v"/>
            </a:pPr>
            <a:r>
              <a:rPr lang="en-US" sz="2400" b="1" dirty="0"/>
              <a:t>Protractor.conf.js</a:t>
            </a:r>
          </a:p>
          <a:p>
            <a:r>
              <a:rPr lang="en-US" sz="2400" b="1" dirty="0"/>
              <a:t>    </a:t>
            </a:r>
            <a:r>
              <a:rPr lang="en-US" dirty="0"/>
              <a:t>end to end test configuration file</a:t>
            </a:r>
          </a:p>
          <a:p>
            <a:pPr marL="285750" indent="-285750">
              <a:buFont typeface="Wingdings" panose="05000000000000000000" pitchFamily="2" charset="2"/>
              <a:buChar char="v"/>
            </a:pPr>
            <a:r>
              <a:rPr lang="en-US" sz="2400" b="1" dirty="0" err="1"/>
              <a:t>package.json</a:t>
            </a:r>
            <a:endParaRPr lang="en-US" b="1" dirty="0"/>
          </a:p>
          <a:p>
            <a:r>
              <a:rPr lang="en-US" dirty="0"/>
              <a:t>     Defines what libraries will be installed into </a:t>
            </a:r>
            <a:r>
              <a:rPr lang="en-US" dirty="0" err="1"/>
              <a:t>node_modules</a:t>
            </a:r>
            <a:r>
              <a:rPr lang="en-US" dirty="0"/>
              <a:t> </a:t>
            </a:r>
            <a:r>
              <a:rPr lang="en-US" dirty="0" smtClean="0"/>
              <a:t>when </a:t>
            </a:r>
            <a:r>
              <a:rPr lang="en-US" dirty="0"/>
              <a:t>you run </a:t>
            </a:r>
            <a:r>
              <a:rPr lang="en-US" dirty="0" err="1"/>
              <a:t>npm</a:t>
            </a:r>
            <a:r>
              <a:rPr lang="en-US" dirty="0"/>
              <a:t> </a:t>
            </a:r>
            <a:r>
              <a:rPr lang="en-US" dirty="0" err="1" smtClean="0"/>
              <a:t>insall</a:t>
            </a:r>
            <a:endParaRPr lang="en-US" dirty="0"/>
          </a:p>
        </p:txBody>
      </p:sp>
      <p:sp>
        <p:nvSpPr>
          <p:cNvPr id="11" name="Rectangle 10"/>
          <p:cNvSpPr/>
          <p:nvPr/>
        </p:nvSpPr>
        <p:spPr>
          <a:xfrm>
            <a:off x="685800" y="1524000"/>
            <a:ext cx="609600" cy="228600"/>
          </a:xfrm>
          <a:prstGeom prst="rect">
            <a:avLst/>
          </a:prstGeom>
          <a:noFill/>
          <a:ln>
            <a:solidFill>
              <a:schemeClr val="accent2">
                <a:lumMod val="25000"/>
                <a:lumOff val="75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12" name="Rectangle 11"/>
          <p:cNvSpPr/>
          <p:nvPr/>
        </p:nvSpPr>
        <p:spPr>
          <a:xfrm>
            <a:off x="685800" y="1738116"/>
            <a:ext cx="1219200" cy="245288"/>
          </a:xfrm>
          <a:prstGeom prst="rect">
            <a:avLst/>
          </a:prstGeom>
          <a:noFill/>
          <a:ln>
            <a:solidFill>
              <a:schemeClr val="accent2">
                <a:lumMod val="25000"/>
                <a:lumOff val="75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13" name="Rectangle 12"/>
          <p:cNvSpPr/>
          <p:nvPr/>
        </p:nvSpPr>
        <p:spPr>
          <a:xfrm>
            <a:off x="671316" y="1983404"/>
            <a:ext cx="624084" cy="166884"/>
          </a:xfrm>
          <a:prstGeom prst="rect">
            <a:avLst/>
          </a:prstGeom>
          <a:noFill/>
          <a:ln>
            <a:solidFill>
              <a:schemeClr val="accent2">
                <a:lumMod val="25000"/>
                <a:lumOff val="75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14" name="Rectangle 13"/>
          <p:cNvSpPr/>
          <p:nvPr/>
        </p:nvSpPr>
        <p:spPr>
          <a:xfrm>
            <a:off x="914400" y="5181600"/>
            <a:ext cx="914400" cy="166884"/>
          </a:xfrm>
          <a:prstGeom prst="rect">
            <a:avLst/>
          </a:prstGeom>
          <a:noFill/>
          <a:ln>
            <a:solidFill>
              <a:schemeClr val="accent2">
                <a:lumMod val="25000"/>
                <a:lumOff val="75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15" name="Rectangle 14"/>
          <p:cNvSpPr/>
          <p:nvPr/>
        </p:nvSpPr>
        <p:spPr>
          <a:xfrm>
            <a:off x="914400" y="5562599"/>
            <a:ext cx="914400" cy="152401"/>
          </a:xfrm>
          <a:prstGeom prst="rect">
            <a:avLst/>
          </a:prstGeom>
          <a:noFill/>
          <a:ln>
            <a:solidFill>
              <a:schemeClr val="accent2">
                <a:lumMod val="25000"/>
                <a:lumOff val="75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16" name="Rectangle 15"/>
          <p:cNvSpPr/>
          <p:nvPr/>
        </p:nvSpPr>
        <p:spPr>
          <a:xfrm>
            <a:off x="898026" y="5715000"/>
            <a:ext cx="1159374" cy="228600"/>
          </a:xfrm>
          <a:prstGeom prst="rect">
            <a:avLst/>
          </a:prstGeom>
          <a:noFill/>
          <a:ln>
            <a:solidFill>
              <a:schemeClr val="accent2">
                <a:lumMod val="25000"/>
                <a:lumOff val="75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235258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defRPr/>
            </a:pPr>
            <a:fld id="{16672CB8-09F7-4240-A2C1-6236328EDCBB}" type="slidenum">
              <a:rPr lang="en-US" smtClean="0">
                <a:solidFill>
                  <a:srgbClr val="6A737B"/>
                </a:solidFill>
              </a:rPr>
              <a:pPr>
                <a:defRPr/>
              </a:pPr>
              <a:t>31</a:t>
            </a:fld>
            <a:endParaRPr lang="en-US" dirty="0">
              <a:solidFill>
                <a:srgbClr val="6A737B"/>
              </a:solidFill>
            </a:endParaRPr>
          </a:p>
        </p:txBody>
      </p:sp>
      <p:sp>
        <p:nvSpPr>
          <p:cNvPr id="6" name="TextBox 5"/>
          <p:cNvSpPr txBox="1"/>
          <p:nvPr/>
        </p:nvSpPr>
        <p:spPr>
          <a:xfrm>
            <a:off x="381000" y="336135"/>
            <a:ext cx="4724400" cy="523220"/>
          </a:xfrm>
          <a:prstGeom prst="rect">
            <a:avLst/>
          </a:prstGeom>
          <a:noFill/>
        </p:spPr>
        <p:txBody>
          <a:bodyPr wrap="square" rtlCol="0">
            <a:spAutoFit/>
          </a:bodyPr>
          <a:lstStyle/>
          <a:p>
            <a:pPr lvl="1"/>
            <a:r>
              <a:rPr lang="en-US" sz="2800" b="1" dirty="0">
                <a:solidFill>
                  <a:schemeClr val="bg2"/>
                </a:solidFill>
              </a:rPr>
              <a:t>Serve the Application:</a:t>
            </a:r>
          </a:p>
        </p:txBody>
      </p:sp>
      <p:sp>
        <p:nvSpPr>
          <p:cNvPr id="7" name="TextBox 6"/>
          <p:cNvSpPr txBox="1"/>
          <p:nvPr/>
        </p:nvSpPr>
        <p:spPr>
          <a:xfrm>
            <a:off x="386697" y="2286000"/>
            <a:ext cx="8458200" cy="2985433"/>
          </a:xfrm>
          <a:prstGeom prst="rect">
            <a:avLst/>
          </a:prstGeom>
          <a:noFill/>
        </p:spPr>
        <p:txBody>
          <a:bodyPr wrap="square" rtlCol="0">
            <a:spAutoFit/>
          </a:bodyPr>
          <a:lstStyle/>
          <a:p>
            <a:pPr marL="285750" lvl="0" indent="-285750">
              <a:buFont typeface="Arial" panose="020B0604020202020204" pitchFamily="34" charset="0"/>
              <a:buChar char="•"/>
            </a:pPr>
            <a:r>
              <a:rPr lang="en-US" dirty="0"/>
              <a:t>Open up a terminal and cd into your project root directory</a:t>
            </a:r>
          </a:p>
          <a:p>
            <a:pPr lvl="0"/>
            <a:endParaRPr lang="en-US" dirty="0"/>
          </a:p>
          <a:p>
            <a:pPr marL="285750" lvl="0" indent="-285750">
              <a:buFont typeface="Arial" panose="020B0604020202020204" pitchFamily="34" charset="0"/>
              <a:buChar char="•"/>
            </a:pPr>
            <a:r>
              <a:rPr lang="en-US" dirty="0"/>
              <a:t>Server the application with Angular CLI command: </a:t>
            </a:r>
            <a:r>
              <a:rPr lang="en-US" b="1" i="1" dirty="0"/>
              <a:t>ng serve </a:t>
            </a:r>
            <a:r>
              <a:rPr lang="en-CA" b="1" i="1" dirty="0"/>
              <a:t>–</a:t>
            </a:r>
            <a:r>
              <a:rPr lang="en-US" b="1" i="1" dirty="0"/>
              <a:t>open</a:t>
            </a:r>
          </a:p>
          <a:p>
            <a:pPr marL="285750" lvl="0" indent="-285750">
              <a:buFont typeface="Arial" panose="020B0604020202020204" pitchFamily="34" charset="0"/>
              <a:buChar char="•"/>
            </a:pPr>
            <a:endParaRPr lang="en-US" dirty="0"/>
          </a:p>
          <a:p>
            <a:r>
              <a:rPr lang="en-US" dirty="0"/>
              <a:t>The above command does the following things:</a:t>
            </a:r>
          </a:p>
          <a:p>
            <a:pPr marL="742950" lvl="1" indent="-285750">
              <a:buFont typeface="Courier New" panose="02070309020205020404" pitchFamily="49" charset="0"/>
              <a:buChar char="o"/>
            </a:pPr>
            <a:r>
              <a:rPr lang="en-US" sz="1600" dirty="0"/>
              <a:t>Builds the application</a:t>
            </a:r>
          </a:p>
          <a:p>
            <a:pPr marL="742950" lvl="1" indent="-285750">
              <a:buFont typeface="Courier New" panose="02070309020205020404" pitchFamily="49" charset="0"/>
              <a:buChar char="o"/>
            </a:pPr>
            <a:r>
              <a:rPr lang="en-US" sz="1600" dirty="0"/>
              <a:t>Start the development server</a:t>
            </a:r>
          </a:p>
          <a:p>
            <a:pPr marL="742950" lvl="1" indent="-285750">
              <a:buFont typeface="Courier New" panose="02070309020205020404" pitchFamily="49" charset="0"/>
              <a:buChar char="o"/>
            </a:pPr>
            <a:r>
              <a:rPr lang="en-US" sz="1600" dirty="0"/>
              <a:t>Watches the source files</a:t>
            </a:r>
          </a:p>
          <a:p>
            <a:pPr marL="742950" lvl="1" indent="-285750">
              <a:buFont typeface="Courier New" panose="02070309020205020404" pitchFamily="49" charset="0"/>
              <a:buChar char="o"/>
            </a:pPr>
            <a:r>
              <a:rPr lang="en-US" sz="1600" dirty="0"/>
              <a:t>Rebuilds the application when you make changes</a:t>
            </a:r>
          </a:p>
          <a:p>
            <a:pPr marL="742950" lvl="1" indent="-285750">
              <a:buFont typeface="Courier New" panose="02070309020205020404" pitchFamily="49" charset="0"/>
              <a:buChar char="o"/>
            </a:pPr>
            <a:r>
              <a:rPr lang="en-US" sz="1600" dirty="0"/>
              <a:t>--open flag automatically launches a browser with the default page</a:t>
            </a:r>
          </a:p>
          <a:p>
            <a:endParaRPr lang="en-US" dirty="0"/>
          </a:p>
        </p:txBody>
      </p:sp>
    </p:spTree>
    <p:extLst>
      <p:ext uri="{BB962C8B-B14F-4D97-AF65-F5344CB8AC3E}">
        <p14:creationId xmlns:p14="http://schemas.microsoft.com/office/powerpoint/2010/main" val="4420812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defRPr/>
            </a:pPr>
            <a:fld id="{16672CB8-09F7-4240-A2C1-6236328EDCBB}" type="slidenum">
              <a:rPr lang="en-US" smtClean="0">
                <a:solidFill>
                  <a:srgbClr val="6A737B"/>
                </a:solidFill>
              </a:rPr>
              <a:pPr>
                <a:defRPr/>
              </a:pPr>
              <a:t>32</a:t>
            </a:fld>
            <a:endParaRPr lang="en-US" dirty="0">
              <a:solidFill>
                <a:srgbClr val="6A737B"/>
              </a:solidFill>
            </a:endParaRPr>
          </a:p>
        </p:txBody>
      </p:sp>
      <p:sp>
        <p:nvSpPr>
          <p:cNvPr id="5" name="TextBox 4"/>
          <p:cNvSpPr txBox="1"/>
          <p:nvPr/>
        </p:nvSpPr>
        <p:spPr>
          <a:xfrm>
            <a:off x="609600" y="457200"/>
            <a:ext cx="4240263" cy="523220"/>
          </a:xfrm>
          <a:prstGeom prst="rect">
            <a:avLst/>
          </a:prstGeom>
          <a:noFill/>
        </p:spPr>
        <p:txBody>
          <a:bodyPr wrap="none" rtlCol="0">
            <a:spAutoFit/>
          </a:bodyPr>
          <a:lstStyle/>
          <a:p>
            <a:pPr marL="0" lvl="1"/>
            <a:r>
              <a:rPr lang="en-US" sz="2800" b="1" dirty="0">
                <a:solidFill>
                  <a:schemeClr val="bg2"/>
                </a:solidFill>
              </a:rPr>
              <a:t>Create New Component</a:t>
            </a:r>
            <a:endParaRPr lang="en-US" b="1" dirty="0">
              <a:solidFill>
                <a:schemeClr val="bg2"/>
              </a:solidFill>
            </a:endParaRPr>
          </a:p>
        </p:txBody>
      </p:sp>
      <p:sp>
        <p:nvSpPr>
          <p:cNvPr id="6" name="TextBox 5"/>
          <p:cNvSpPr txBox="1"/>
          <p:nvPr/>
        </p:nvSpPr>
        <p:spPr>
          <a:xfrm>
            <a:off x="304800" y="1580614"/>
            <a:ext cx="8458200" cy="3847207"/>
          </a:xfrm>
          <a:prstGeom prst="rect">
            <a:avLst/>
          </a:prstGeom>
          <a:noFill/>
        </p:spPr>
        <p:txBody>
          <a:bodyPr wrap="square" rtlCol="0">
            <a:spAutoFit/>
          </a:bodyPr>
          <a:lstStyle/>
          <a:p>
            <a:pPr marL="285750" lvl="0" indent="-285750">
              <a:buFont typeface="Arial" panose="020B0604020202020204" pitchFamily="34" charset="0"/>
              <a:buChar char="•"/>
            </a:pPr>
            <a:r>
              <a:rPr lang="en-US" sz="2000" dirty="0"/>
              <a:t>Cd into project root directory</a:t>
            </a:r>
          </a:p>
          <a:p>
            <a:pPr lvl="0"/>
            <a:endParaRPr lang="en-US" sz="2000" dirty="0"/>
          </a:p>
          <a:p>
            <a:pPr marL="285750" lvl="0" indent="-285750">
              <a:buFont typeface="Arial" panose="020B0604020202020204" pitchFamily="34" charset="0"/>
              <a:buChar char="•"/>
            </a:pPr>
            <a:r>
              <a:rPr lang="en-US" sz="2000" dirty="0"/>
              <a:t>Create a new component named </a:t>
            </a:r>
            <a:r>
              <a:rPr lang="en-US" sz="2000" b="1" i="1" dirty="0"/>
              <a:t>card-list</a:t>
            </a:r>
            <a:r>
              <a:rPr lang="en-US" sz="2000" dirty="0"/>
              <a:t> using command: </a:t>
            </a:r>
            <a:r>
              <a:rPr lang="en-US" sz="2000" b="1" i="1" dirty="0"/>
              <a:t>ng generate component card-list</a:t>
            </a:r>
            <a:endParaRPr lang="en-US" sz="2000" dirty="0"/>
          </a:p>
          <a:p>
            <a:r>
              <a:rPr lang="en-US" sz="2400" dirty="0"/>
              <a:t>     </a:t>
            </a:r>
            <a:r>
              <a:rPr lang="en-US" dirty="0"/>
              <a:t>This command creates a new folder, </a:t>
            </a:r>
            <a:r>
              <a:rPr lang="en-US" b="1" i="1" dirty="0" err="1"/>
              <a:t>src</a:t>
            </a:r>
            <a:r>
              <a:rPr lang="en-US" b="1" i="1" dirty="0"/>
              <a:t>/app/card-list</a:t>
            </a:r>
            <a:r>
              <a:rPr lang="en-US" dirty="0"/>
              <a:t> and generates four files within the folder:</a:t>
            </a:r>
          </a:p>
          <a:p>
            <a:pPr marL="742950" lvl="1" indent="-285750">
              <a:buFont typeface="Courier New" panose="02070309020205020404" pitchFamily="49" charset="0"/>
              <a:buChar char="o"/>
            </a:pPr>
            <a:r>
              <a:rPr lang="en-US" dirty="0"/>
              <a:t>	card-</a:t>
            </a:r>
            <a:r>
              <a:rPr lang="en-US" dirty="0" err="1"/>
              <a:t>list.component.ts</a:t>
            </a:r>
            <a:r>
              <a:rPr lang="en-US" dirty="0"/>
              <a:t> (define and control the view)</a:t>
            </a:r>
          </a:p>
          <a:p>
            <a:pPr marL="742950" lvl="1" indent="-285750">
              <a:buFont typeface="Courier New" panose="02070309020205020404" pitchFamily="49" charset="0"/>
              <a:buChar char="o"/>
            </a:pPr>
            <a:r>
              <a:rPr lang="en-US" dirty="0"/>
              <a:t>	card-list.component.html (define a component's view – template file)</a:t>
            </a:r>
          </a:p>
          <a:p>
            <a:pPr marL="742950" lvl="1" indent="-285750">
              <a:buFont typeface="Courier New" panose="02070309020205020404" pitchFamily="49" charset="0"/>
              <a:buChar char="o"/>
            </a:pPr>
            <a:r>
              <a:rPr lang="en-US" dirty="0"/>
              <a:t>	card-list.component.css (component specific style file)</a:t>
            </a:r>
          </a:p>
          <a:p>
            <a:pPr marL="742950" lvl="1" indent="-285750">
              <a:buFont typeface="Courier New" panose="02070309020205020404" pitchFamily="49" charset="0"/>
              <a:buChar char="o"/>
            </a:pPr>
            <a:r>
              <a:rPr lang="en-US" dirty="0"/>
              <a:t>	</a:t>
            </a:r>
            <a:r>
              <a:rPr lang="en-US" dirty="0" smtClean="0"/>
              <a:t>card-</a:t>
            </a:r>
            <a:r>
              <a:rPr lang="en-US" dirty="0" err="1" smtClean="0"/>
              <a:t>list.component.spec.ts</a:t>
            </a:r>
            <a:r>
              <a:rPr lang="en-US" dirty="0" smtClean="0"/>
              <a:t> </a:t>
            </a:r>
            <a:r>
              <a:rPr lang="en-US" dirty="0"/>
              <a:t>(define unit test logics, not covered in this tutorial)</a:t>
            </a:r>
          </a:p>
          <a:p>
            <a:pPr lvl="1"/>
            <a:endParaRPr lang="en-US" sz="1400" dirty="0"/>
          </a:p>
          <a:p>
            <a:endParaRPr lang="en-US" dirty="0"/>
          </a:p>
        </p:txBody>
      </p:sp>
    </p:spTree>
    <p:extLst>
      <p:ext uri="{BB962C8B-B14F-4D97-AF65-F5344CB8AC3E}">
        <p14:creationId xmlns:p14="http://schemas.microsoft.com/office/powerpoint/2010/main" val="21259449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33</a:t>
            </a:fld>
            <a:endParaRPr lang="en-US" dirty="0">
              <a:solidFill>
                <a:srgbClr val="6A737B"/>
              </a:solidFill>
            </a:endParaRPr>
          </a:p>
        </p:txBody>
      </p:sp>
      <p:sp>
        <p:nvSpPr>
          <p:cNvPr id="5" name="Content Placeholder 2"/>
          <p:cNvSpPr txBox="1">
            <a:spLocks noGrp="1"/>
          </p:cNvSpPr>
          <p:nvPr>
            <p:ph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endParaRPr lang="en-US" sz="2800" kern="0" dirty="0" smtClean="0"/>
          </a:p>
          <a:p>
            <a:r>
              <a:rPr lang="en-US" sz="2800" kern="0" dirty="0" smtClean="0"/>
              <a:t>Create the component as ES6 Classes</a:t>
            </a:r>
          </a:p>
          <a:p>
            <a:r>
              <a:rPr lang="en-US" sz="2800" kern="0" dirty="0" smtClean="0"/>
              <a:t>Properties and methods in our component will be available for binding in Template</a:t>
            </a:r>
            <a:endParaRPr lang="en-US" sz="2800" kern="0" dirty="0"/>
          </a:p>
        </p:txBody>
      </p:sp>
    </p:spTree>
    <p:extLst>
      <p:ext uri="{BB962C8B-B14F-4D97-AF65-F5344CB8AC3E}">
        <p14:creationId xmlns:p14="http://schemas.microsoft.com/office/powerpoint/2010/main" val="7141017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solidFill>
              </a:rPr>
              <a:t>Class</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34</a:t>
            </a:fld>
            <a:endParaRPr lang="en-US" dirty="0">
              <a:solidFill>
                <a:srgbClr val="6A737B"/>
              </a:solidFill>
            </a:endParaRPr>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 y="2895600"/>
            <a:ext cx="7605522" cy="1446240"/>
          </a:xfrm>
        </p:spPr>
      </p:pic>
    </p:spTree>
    <p:extLst>
      <p:ext uri="{BB962C8B-B14F-4D97-AF65-F5344CB8AC3E}">
        <p14:creationId xmlns:p14="http://schemas.microsoft.com/office/powerpoint/2010/main" val="9472307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solidFill>
              </a:rPr>
              <a:t>Imports</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35</a:t>
            </a:fld>
            <a:endParaRPr lang="en-US" dirty="0">
              <a:solidFill>
                <a:srgbClr val="6A737B"/>
              </a:solidFill>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1000" y="2386152"/>
            <a:ext cx="8570422" cy="2252887"/>
          </a:xfrm>
        </p:spPr>
      </p:pic>
    </p:spTree>
    <p:extLst>
      <p:ext uri="{BB962C8B-B14F-4D97-AF65-F5344CB8AC3E}">
        <p14:creationId xmlns:p14="http://schemas.microsoft.com/office/powerpoint/2010/main" val="19906437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Decorators</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36</a:t>
            </a:fld>
            <a:endParaRPr lang="en-US" dirty="0">
              <a:solidFill>
                <a:srgbClr val="6A737B"/>
              </a:solidFill>
            </a:endParaRPr>
          </a:p>
        </p:txBody>
      </p:sp>
      <p:sp>
        <p:nvSpPr>
          <p:cNvPr id="5" name="Content Placeholder 2"/>
          <p:cNvSpPr txBox="1">
            <a:spLocks/>
          </p:cNvSpPr>
          <p:nvPr/>
        </p:nvSpPr>
        <p:spPr bwMode="auto">
          <a:xfrm>
            <a:off x="381000" y="1280782"/>
            <a:ext cx="8597900" cy="527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r>
              <a:rPr lang="en-US" sz="2800" kern="0" dirty="0"/>
              <a:t>A function that adds metadata to a class, its members (properties, methods) and function arguments.</a:t>
            </a:r>
          </a:p>
          <a:p>
            <a:r>
              <a:rPr lang="en-US" sz="2800" kern="0" dirty="0"/>
              <a:t>Common class decorators could be @Component, @Injectable, @Directive etc.</a:t>
            </a:r>
          </a:p>
          <a:p>
            <a:r>
              <a:rPr lang="en-US" sz="2800" kern="0" dirty="0"/>
              <a:t>Common member decorators could be @Input, @Output etc.</a:t>
            </a:r>
          </a:p>
        </p:txBody>
      </p:sp>
    </p:spTree>
    <p:extLst>
      <p:ext uri="{BB962C8B-B14F-4D97-AF65-F5344CB8AC3E}">
        <p14:creationId xmlns:p14="http://schemas.microsoft.com/office/powerpoint/2010/main" val="14979708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solidFill>
              </a:rPr>
              <a:t>Decorator</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37</a:t>
            </a:fld>
            <a:endParaRPr lang="en-US" dirty="0">
              <a:solidFill>
                <a:srgbClr val="6A737B"/>
              </a:solidFill>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4800" y="1295400"/>
            <a:ext cx="8432757" cy="4707678"/>
          </a:xfrm>
        </p:spPr>
      </p:pic>
    </p:spTree>
    <p:extLst>
      <p:ext uri="{BB962C8B-B14F-4D97-AF65-F5344CB8AC3E}">
        <p14:creationId xmlns:p14="http://schemas.microsoft.com/office/powerpoint/2010/main" val="20856181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6">
                    <a:lumMod val="50000"/>
                    <a:lumOff val="50000"/>
                  </a:schemeClr>
                </a:solidFill>
              </a:rPr>
              <a:t>Style</a:t>
            </a:r>
            <a:endParaRPr lang="en-US" dirty="0">
              <a:solidFill>
                <a:schemeClr val="accent6">
                  <a:lumMod val="50000"/>
                  <a:lumOff val="50000"/>
                </a:schemeClr>
              </a:solidFill>
            </a:endParaRP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38</a:t>
            </a:fld>
            <a:endParaRPr lang="en-US" dirty="0">
              <a:solidFill>
                <a:srgbClr val="6A737B"/>
              </a:solidFill>
            </a:endParaRPr>
          </a:p>
        </p:txBody>
      </p:sp>
      <p:sp>
        <p:nvSpPr>
          <p:cNvPr id="5" name="Content Placeholder 4"/>
          <p:cNvSpPr>
            <a:spLocks noGrp="1"/>
          </p:cNvSpPr>
          <p:nvPr>
            <p:ph idx="1"/>
          </p:nvPr>
        </p:nvSpPr>
        <p:spPr/>
        <p:txBody>
          <a:bodyPr/>
          <a:lstStyle/>
          <a:p>
            <a:pPr lvl="0"/>
            <a:endParaRPr lang="en-US" dirty="0" smtClean="0"/>
          </a:p>
          <a:p>
            <a:pPr lvl="0"/>
            <a:endParaRPr lang="en-US" dirty="0"/>
          </a:p>
          <a:p>
            <a:pPr lvl="0"/>
            <a:r>
              <a:rPr lang="en-US" dirty="0" smtClean="0"/>
              <a:t>Style </a:t>
            </a:r>
            <a:r>
              <a:rPr lang="en-US" dirty="0"/>
              <a:t>the card list by copying the following code into </a:t>
            </a:r>
            <a:r>
              <a:rPr lang="en-US" b="1" i="1" dirty="0"/>
              <a:t>card-list.component.css</a:t>
            </a:r>
            <a:r>
              <a:rPr lang="en-US" dirty="0"/>
              <a:t> </a:t>
            </a:r>
            <a:r>
              <a:rPr lang="en-US" dirty="0" smtClean="0"/>
              <a:t>file</a:t>
            </a:r>
          </a:p>
          <a:p>
            <a:pPr lvl="0"/>
            <a:r>
              <a:rPr lang="en-US" dirty="0">
                <a:hlinkClick r:id="rId3"/>
              </a:rPr>
              <a:t>https://</a:t>
            </a:r>
            <a:r>
              <a:rPr lang="en-US" dirty="0" smtClean="0">
                <a:hlinkClick r:id="rId3"/>
              </a:rPr>
              <a:t>github.com/TDWWC/angular-td-wwc/blob/master/src/app/card-list/</a:t>
            </a:r>
            <a:r>
              <a:rPr lang="en-US" b="1" dirty="0" smtClean="0">
                <a:hlinkClick r:id="rId3"/>
              </a:rPr>
              <a:t>card-list.component.css</a:t>
            </a:r>
            <a:endParaRPr lang="en-US" b="1" dirty="0" smtClean="0"/>
          </a:p>
          <a:p>
            <a:pPr lvl="0"/>
            <a:endParaRPr lang="en-US" b="1" dirty="0"/>
          </a:p>
          <a:p>
            <a:endParaRPr lang="en-US" dirty="0"/>
          </a:p>
        </p:txBody>
      </p:sp>
    </p:spTree>
    <p:extLst>
      <p:ext uri="{BB962C8B-B14F-4D97-AF65-F5344CB8AC3E}">
        <p14:creationId xmlns:p14="http://schemas.microsoft.com/office/powerpoint/2010/main" val="17921333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defRPr/>
            </a:pPr>
            <a:fld id="{16672CB8-09F7-4240-A2C1-6236328EDCBB}" type="slidenum">
              <a:rPr lang="en-US" smtClean="0">
                <a:solidFill>
                  <a:srgbClr val="6A737B"/>
                </a:solidFill>
              </a:rPr>
              <a:pPr>
                <a:defRPr/>
              </a:pPr>
              <a:t>39</a:t>
            </a:fld>
            <a:endParaRPr lang="en-US" dirty="0">
              <a:solidFill>
                <a:srgbClr val="6A737B"/>
              </a:solidFill>
            </a:endParaRPr>
          </a:p>
        </p:txBody>
      </p:sp>
      <p:sp>
        <p:nvSpPr>
          <p:cNvPr id="5" name="TextBox 4"/>
          <p:cNvSpPr txBox="1"/>
          <p:nvPr/>
        </p:nvSpPr>
        <p:spPr>
          <a:xfrm>
            <a:off x="609600" y="457200"/>
            <a:ext cx="3560590" cy="523220"/>
          </a:xfrm>
          <a:prstGeom prst="rect">
            <a:avLst/>
          </a:prstGeom>
          <a:noFill/>
        </p:spPr>
        <p:txBody>
          <a:bodyPr wrap="none" rtlCol="0">
            <a:spAutoFit/>
          </a:bodyPr>
          <a:lstStyle/>
          <a:p>
            <a:pPr marL="0" lvl="1"/>
            <a:r>
              <a:rPr lang="en-US" sz="2800" b="1" dirty="0" smtClean="0">
                <a:solidFill>
                  <a:schemeClr val="bg2"/>
                </a:solidFill>
              </a:rPr>
              <a:t>Display Component</a:t>
            </a:r>
            <a:endParaRPr lang="en-US" b="1" dirty="0">
              <a:solidFill>
                <a:schemeClr val="bg2"/>
              </a:solidFill>
            </a:endParaRPr>
          </a:p>
        </p:txBody>
      </p:sp>
      <p:sp>
        <p:nvSpPr>
          <p:cNvPr id="6" name="TextBox 5"/>
          <p:cNvSpPr txBox="1"/>
          <p:nvPr/>
        </p:nvSpPr>
        <p:spPr>
          <a:xfrm>
            <a:off x="304800" y="1580614"/>
            <a:ext cx="8458200" cy="4524315"/>
          </a:xfrm>
          <a:prstGeom prst="rect">
            <a:avLst/>
          </a:prstGeom>
          <a:noFill/>
        </p:spPr>
        <p:txBody>
          <a:bodyPr wrap="square" rtlCol="0">
            <a:spAutoFit/>
          </a:bodyPr>
          <a:lstStyle/>
          <a:p>
            <a:pPr lvl="1"/>
            <a:endParaRPr lang="en-US" sz="1400" dirty="0"/>
          </a:p>
          <a:p>
            <a:pPr marL="285750" lvl="0" indent="-285750">
              <a:buFont typeface="Arial" panose="020B0604020202020204" pitchFamily="34" charset="0"/>
              <a:buChar char="•"/>
            </a:pPr>
            <a:r>
              <a:rPr lang="en-US" sz="2000" dirty="0"/>
              <a:t>To </a:t>
            </a:r>
            <a:r>
              <a:rPr lang="en-US" sz="2000" dirty="0" smtClean="0"/>
              <a:t>display the </a:t>
            </a:r>
            <a:r>
              <a:rPr lang="en-US" sz="2000" dirty="0"/>
              <a:t>card-list component, we need to add it in App Component template file:</a:t>
            </a:r>
          </a:p>
          <a:p>
            <a:pPr marL="742950" lvl="1" indent="-285750">
              <a:buFont typeface="Courier New" panose="02070309020205020404" pitchFamily="49" charset="0"/>
              <a:buChar char="o"/>
            </a:pPr>
            <a:r>
              <a:rPr lang="en-US" dirty="0"/>
              <a:t>Open </a:t>
            </a:r>
            <a:r>
              <a:rPr lang="en-US" b="1" i="1" dirty="0"/>
              <a:t>app.component.html </a:t>
            </a:r>
            <a:r>
              <a:rPr lang="en-US" dirty="0"/>
              <a:t>template file</a:t>
            </a:r>
          </a:p>
          <a:p>
            <a:pPr marL="742950" lvl="1" indent="-285750">
              <a:buFont typeface="Courier New" panose="02070309020205020404" pitchFamily="49" charset="0"/>
              <a:buChar char="o"/>
            </a:pPr>
            <a:r>
              <a:rPr lang="en-US" dirty="0"/>
              <a:t>Insert card-list element selector </a:t>
            </a:r>
            <a:r>
              <a:rPr lang="en-US" b="1" i="1" dirty="0"/>
              <a:t>&lt;app-card-list&gt;&lt;/app-card-list&gt; </a:t>
            </a:r>
            <a:r>
              <a:rPr lang="en-US" dirty="0"/>
              <a:t> at the end of the </a:t>
            </a:r>
            <a:r>
              <a:rPr lang="en-US" dirty="0" smtClean="0"/>
              <a:t>file</a:t>
            </a:r>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smtClean="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smtClean="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endParaRPr lang="en-US" dirty="0" smtClean="0"/>
          </a:p>
          <a:p>
            <a:pPr marL="742950" lvl="1" indent="-285750">
              <a:buFont typeface="Courier New" panose="02070309020205020404" pitchFamily="49" charset="0"/>
              <a:buChar char="o"/>
            </a:pPr>
            <a:endParaRPr lang="en-US" dirty="0"/>
          </a:p>
          <a:p>
            <a:pPr marL="742950" lvl="1" indent="-285750">
              <a:buFont typeface="Courier New" panose="02070309020205020404" pitchFamily="49" charset="0"/>
              <a:buChar char="o"/>
            </a:pPr>
            <a:r>
              <a:rPr lang="en-US" dirty="0"/>
              <a:t>View updated content in browser (assume ng serve command is still running)</a:t>
            </a:r>
          </a:p>
          <a:p>
            <a:endParaRPr lang="en-US" dirty="0"/>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44157"/>
          <a:stretch/>
        </p:blipFill>
        <p:spPr>
          <a:xfrm>
            <a:off x="762000" y="3589928"/>
            <a:ext cx="7696200" cy="1101037"/>
          </a:xfrm>
          <a:prstGeom prst="rect">
            <a:avLst/>
          </a:prstGeom>
        </p:spPr>
      </p:pic>
    </p:spTree>
    <p:extLst>
      <p:ext uri="{BB962C8B-B14F-4D97-AF65-F5344CB8AC3E}">
        <p14:creationId xmlns:p14="http://schemas.microsoft.com/office/powerpoint/2010/main" val="501533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Schedule</a:t>
            </a:r>
            <a:endParaRPr lang="en-US" dirty="0"/>
          </a:p>
        </p:txBody>
      </p:sp>
      <p:sp>
        <p:nvSpPr>
          <p:cNvPr id="3" name="Content Placeholder 2"/>
          <p:cNvSpPr>
            <a:spLocks noGrp="1"/>
          </p:cNvSpPr>
          <p:nvPr>
            <p:ph idx="1"/>
          </p:nvPr>
        </p:nvSpPr>
        <p:spPr/>
        <p:txBody>
          <a:bodyPr/>
          <a:lstStyle/>
          <a:p>
            <a:endParaRPr lang="en-US" dirty="0" smtClean="0"/>
          </a:p>
          <a:p>
            <a:pPr marL="0" indent="0">
              <a:buNone/>
            </a:pPr>
            <a:endParaRPr lang="en-US" dirty="0" smtClean="0"/>
          </a:p>
          <a:p>
            <a:r>
              <a:rPr lang="en-US" dirty="0" smtClean="0"/>
              <a:t>6:00PM - 6:30PM: Sign-In and </a:t>
            </a:r>
            <a:r>
              <a:rPr lang="en-US" dirty="0" smtClean="0"/>
              <a:t>Troubleshooting Environment </a:t>
            </a:r>
            <a:r>
              <a:rPr lang="en-US" dirty="0" smtClean="0"/>
              <a:t>Setup</a:t>
            </a:r>
          </a:p>
          <a:p>
            <a:r>
              <a:rPr lang="en-US" dirty="0" smtClean="0"/>
              <a:t>6:30PM - 7:00PM: Presentation</a:t>
            </a:r>
          </a:p>
          <a:p>
            <a:r>
              <a:rPr lang="en-US" dirty="0" smtClean="0"/>
              <a:t>7:00PM – 8:30PM: Tutorial &amp; Project</a:t>
            </a:r>
          </a:p>
          <a:p>
            <a:r>
              <a:rPr lang="en-US" dirty="0" smtClean="0"/>
              <a:t>8:30PM - 9:30PM: Q&amp;A and Networking</a:t>
            </a:r>
          </a:p>
        </p:txBody>
      </p:sp>
      <p:sp>
        <p:nvSpPr>
          <p:cNvPr id="4" name="Slide Number Placeholder 3"/>
          <p:cNvSpPr>
            <a:spLocks noGrp="1"/>
          </p:cNvSpPr>
          <p:nvPr>
            <p:ph type="sldNum" sz="quarter" idx="10"/>
          </p:nvPr>
        </p:nvSpPr>
        <p:spPr/>
        <p:txBody>
          <a:bodyPr/>
          <a:lstStyle/>
          <a:p>
            <a:fld id="{ECE75D8B-504E-4A82-B1C3-74A8808058A9}" type="slidenum">
              <a:rPr lang="en-US" smtClean="0"/>
              <a:pPr/>
              <a:t>4</a:t>
            </a:fld>
            <a:endParaRPr lang="en-US" dirty="0"/>
          </a:p>
        </p:txBody>
      </p:sp>
      <p:pic>
        <p:nvPicPr>
          <p:cNvPr id="9" name="Picture 8"/>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950529" y="136071"/>
            <a:ext cx="1317173" cy="642257"/>
          </a:xfrm>
          <a:prstGeom prst="rect">
            <a:avLst/>
          </a:prstGeom>
        </p:spPr>
      </p:pic>
    </p:spTree>
    <p:extLst>
      <p:ext uri="{BB962C8B-B14F-4D97-AF65-F5344CB8AC3E}">
        <p14:creationId xmlns:p14="http://schemas.microsoft.com/office/powerpoint/2010/main" val="120732359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defRPr/>
            </a:pPr>
            <a:fld id="{16672CB8-09F7-4240-A2C1-6236328EDCBB}" type="slidenum">
              <a:rPr lang="en-US" smtClean="0">
                <a:solidFill>
                  <a:srgbClr val="6A737B"/>
                </a:solidFill>
              </a:rPr>
              <a:pPr>
                <a:defRPr/>
              </a:pPr>
              <a:t>40</a:t>
            </a:fld>
            <a:endParaRPr lang="en-US" dirty="0">
              <a:solidFill>
                <a:srgbClr val="6A737B"/>
              </a:solidFill>
            </a:endParaRPr>
          </a:p>
        </p:txBody>
      </p:sp>
      <p:sp>
        <p:nvSpPr>
          <p:cNvPr id="5" name="TextBox 4"/>
          <p:cNvSpPr txBox="1"/>
          <p:nvPr/>
        </p:nvSpPr>
        <p:spPr>
          <a:xfrm>
            <a:off x="640414" y="381000"/>
            <a:ext cx="3583032" cy="523220"/>
          </a:xfrm>
          <a:prstGeom prst="rect">
            <a:avLst/>
          </a:prstGeom>
          <a:noFill/>
        </p:spPr>
        <p:txBody>
          <a:bodyPr wrap="none" rtlCol="0">
            <a:spAutoFit/>
          </a:bodyPr>
          <a:lstStyle/>
          <a:p>
            <a:pPr marL="0" lvl="1"/>
            <a:r>
              <a:rPr lang="en-US" sz="2800" b="1" dirty="0">
                <a:solidFill>
                  <a:schemeClr val="bg2"/>
                </a:solidFill>
              </a:rPr>
              <a:t>Create a Card Class</a:t>
            </a:r>
            <a:endParaRPr lang="en-US" b="1" dirty="0">
              <a:solidFill>
                <a:schemeClr val="bg2"/>
              </a:solidFill>
            </a:endParaRPr>
          </a:p>
        </p:txBody>
      </p:sp>
      <p:sp>
        <p:nvSpPr>
          <p:cNvPr id="6" name="TextBox 5"/>
          <p:cNvSpPr txBox="1"/>
          <p:nvPr/>
        </p:nvSpPr>
        <p:spPr>
          <a:xfrm>
            <a:off x="381000" y="1752600"/>
            <a:ext cx="8458200" cy="4154984"/>
          </a:xfrm>
          <a:prstGeom prst="rect">
            <a:avLst/>
          </a:prstGeom>
          <a:noFill/>
        </p:spPr>
        <p:txBody>
          <a:bodyPr wrap="square" rtlCol="0">
            <a:spAutoFit/>
          </a:bodyPr>
          <a:lstStyle/>
          <a:p>
            <a:r>
              <a:rPr lang="en-US" dirty="0"/>
              <a:t>We will create a Card Class that acts as the blueprints for Card instances we will instantiate later on.</a:t>
            </a:r>
          </a:p>
          <a:p>
            <a:endParaRPr lang="en-US" dirty="0"/>
          </a:p>
          <a:p>
            <a:pPr marL="285750" lvl="0" indent="-285750">
              <a:buFont typeface="Arial" panose="020B0604020202020204" pitchFamily="34" charset="0"/>
              <a:buChar char="•"/>
            </a:pPr>
            <a:r>
              <a:rPr lang="en-US" sz="1600" dirty="0"/>
              <a:t>Create a new file called "</a:t>
            </a:r>
            <a:r>
              <a:rPr lang="en-US" sz="1600" b="1" i="1" dirty="0" err="1"/>
              <a:t>card.ts</a:t>
            </a:r>
            <a:r>
              <a:rPr lang="en-US" sz="1600" dirty="0"/>
              <a:t>" in </a:t>
            </a:r>
            <a:r>
              <a:rPr lang="en-US" sz="1600" b="1" i="1" dirty="0" err="1"/>
              <a:t>src</a:t>
            </a:r>
            <a:r>
              <a:rPr lang="en-US" sz="1600" b="1" i="1" dirty="0"/>
              <a:t>/app</a:t>
            </a:r>
            <a:r>
              <a:rPr lang="en-US" sz="1600" dirty="0"/>
              <a:t> directory</a:t>
            </a:r>
          </a:p>
          <a:p>
            <a:pPr lvl="0"/>
            <a:endParaRPr lang="en-US" sz="1600" dirty="0"/>
          </a:p>
          <a:p>
            <a:pPr marL="285750" lvl="0" indent="-285750">
              <a:buFont typeface="Arial" panose="020B0604020202020204" pitchFamily="34" charset="0"/>
              <a:buChar char="•"/>
            </a:pPr>
            <a:r>
              <a:rPr lang="en-US" sz="1600" dirty="0"/>
              <a:t>Copy and paste the following code into </a:t>
            </a:r>
            <a:r>
              <a:rPr lang="en-US" sz="1600" dirty="0" err="1"/>
              <a:t>card.ts</a:t>
            </a:r>
            <a:endParaRPr lang="en-US" sz="1600" dirty="0"/>
          </a:p>
          <a:p>
            <a:pPr marL="285750" lvl="0" indent="-285750">
              <a:buFont typeface="Arial" panose="020B0604020202020204" pitchFamily="34" charset="0"/>
              <a:buChar char="•"/>
            </a:pPr>
            <a:endParaRPr lang="en-US" sz="1600" dirty="0"/>
          </a:p>
          <a:p>
            <a:pPr lvl="1"/>
            <a:r>
              <a:rPr lang="en-US" sz="1600" dirty="0"/>
              <a:t>export class Card {</a:t>
            </a:r>
            <a:br>
              <a:rPr lang="en-US" sz="1600" dirty="0"/>
            </a:br>
            <a:r>
              <a:rPr lang="en-US" sz="1600" dirty="0"/>
              <a:t>  id: number;</a:t>
            </a:r>
            <a:br>
              <a:rPr lang="en-US" sz="1600" dirty="0"/>
            </a:br>
            <a:r>
              <a:rPr lang="en-US" sz="1600" dirty="0"/>
              <a:t>  name: string;</a:t>
            </a:r>
            <a:br>
              <a:rPr lang="en-US" sz="1600" dirty="0"/>
            </a:br>
            <a:r>
              <a:rPr lang="en-US" sz="1600" dirty="0"/>
              <a:t>  description: string;</a:t>
            </a:r>
            <a:br>
              <a:rPr lang="en-US" sz="1600" dirty="0"/>
            </a:br>
            <a:r>
              <a:rPr lang="en-US" sz="1600" dirty="0"/>
              <a:t>  </a:t>
            </a:r>
            <a:r>
              <a:rPr lang="en-US" sz="1600" dirty="0" err="1"/>
              <a:t>annualFee</a:t>
            </a:r>
            <a:r>
              <a:rPr lang="en-US" sz="1600" dirty="0"/>
              <a:t>: number;</a:t>
            </a:r>
            <a:br>
              <a:rPr lang="en-US" sz="1600" dirty="0"/>
            </a:br>
            <a:r>
              <a:rPr lang="en-US" sz="1600" dirty="0"/>
              <a:t>  interest: number</a:t>
            </a:r>
            <a:br>
              <a:rPr lang="en-US" sz="1600" dirty="0"/>
            </a:br>
            <a:r>
              <a:rPr lang="en-US" sz="1600" dirty="0"/>
              <a:t>}</a:t>
            </a:r>
          </a:p>
          <a:p>
            <a:pPr lvl="0"/>
            <a:endParaRPr lang="en-US" sz="1600" dirty="0"/>
          </a:p>
          <a:p>
            <a:endParaRPr lang="en-US" dirty="0"/>
          </a:p>
        </p:txBody>
      </p:sp>
    </p:spTree>
    <p:extLst>
      <p:ext uri="{BB962C8B-B14F-4D97-AF65-F5344CB8AC3E}">
        <p14:creationId xmlns:p14="http://schemas.microsoft.com/office/powerpoint/2010/main" val="12019668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defRPr/>
            </a:pPr>
            <a:fld id="{16672CB8-09F7-4240-A2C1-6236328EDCBB}" type="slidenum">
              <a:rPr lang="en-US" smtClean="0">
                <a:solidFill>
                  <a:srgbClr val="6A737B"/>
                </a:solidFill>
              </a:rPr>
              <a:pPr>
                <a:defRPr/>
              </a:pPr>
              <a:t>41</a:t>
            </a:fld>
            <a:endParaRPr lang="en-US" dirty="0">
              <a:solidFill>
                <a:srgbClr val="6A737B"/>
              </a:solidFill>
            </a:endParaRPr>
          </a:p>
        </p:txBody>
      </p:sp>
      <p:sp>
        <p:nvSpPr>
          <p:cNvPr id="7" name="TextBox 6"/>
          <p:cNvSpPr txBox="1"/>
          <p:nvPr/>
        </p:nvSpPr>
        <p:spPr>
          <a:xfrm>
            <a:off x="457200" y="411622"/>
            <a:ext cx="3204723" cy="523220"/>
          </a:xfrm>
          <a:prstGeom prst="rect">
            <a:avLst/>
          </a:prstGeom>
          <a:noFill/>
        </p:spPr>
        <p:txBody>
          <a:bodyPr wrap="none" rtlCol="0">
            <a:spAutoFit/>
          </a:bodyPr>
          <a:lstStyle/>
          <a:p>
            <a:pPr marL="0" lvl="1"/>
            <a:r>
              <a:rPr lang="en-US" sz="2800" b="1" dirty="0">
                <a:solidFill>
                  <a:schemeClr val="bg2"/>
                </a:solidFill>
              </a:rPr>
              <a:t>Create Mock Data</a:t>
            </a:r>
            <a:endParaRPr lang="en-US" b="1" dirty="0">
              <a:solidFill>
                <a:schemeClr val="bg2"/>
              </a:solidFill>
            </a:endParaRPr>
          </a:p>
        </p:txBody>
      </p:sp>
      <p:sp>
        <p:nvSpPr>
          <p:cNvPr id="8" name="TextBox 7"/>
          <p:cNvSpPr txBox="1"/>
          <p:nvPr/>
        </p:nvSpPr>
        <p:spPr>
          <a:xfrm>
            <a:off x="457200" y="1583829"/>
            <a:ext cx="8534400" cy="3785652"/>
          </a:xfrm>
          <a:prstGeom prst="rect">
            <a:avLst/>
          </a:prstGeom>
          <a:noFill/>
        </p:spPr>
        <p:txBody>
          <a:bodyPr wrap="square" rtlCol="0">
            <a:spAutoFit/>
          </a:bodyPr>
          <a:lstStyle/>
          <a:p>
            <a:r>
              <a:rPr lang="en-US" sz="2400" dirty="0"/>
              <a:t>We will need some Cards to display. In reality, we will get them from a remote data server through HTTP, but for now, we will create some mock data for Cards and pretend they came from the server.</a:t>
            </a:r>
          </a:p>
          <a:p>
            <a:endParaRPr lang="en-US" sz="2400" dirty="0"/>
          </a:p>
          <a:p>
            <a:pPr marL="285750" lvl="0" indent="-285750">
              <a:buFont typeface="Arial" panose="020B0604020202020204" pitchFamily="34" charset="0"/>
              <a:buChar char="•"/>
            </a:pPr>
            <a:r>
              <a:rPr lang="en-US" sz="2000" dirty="0"/>
              <a:t>Create a new file called "</a:t>
            </a:r>
            <a:r>
              <a:rPr lang="en-US" sz="2000" b="1" i="1" dirty="0"/>
              <a:t>mock-</a:t>
            </a:r>
            <a:r>
              <a:rPr lang="en-US" sz="2000" b="1" i="1" dirty="0" err="1"/>
              <a:t>data.ts</a:t>
            </a:r>
            <a:r>
              <a:rPr lang="en-US" sz="2000" dirty="0"/>
              <a:t>" in </a:t>
            </a:r>
            <a:r>
              <a:rPr lang="en-US" sz="2000" b="1" i="1" dirty="0" err="1"/>
              <a:t>src</a:t>
            </a:r>
            <a:r>
              <a:rPr lang="en-US" sz="2000" b="1" i="1" dirty="0"/>
              <a:t>/app</a:t>
            </a:r>
            <a:r>
              <a:rPr lang="en-US" sz="2000" dirty="0"/>
              <a:t> directory.</a:t>
            </a:r>
          </a:p>
          <a:p>
            <a:pPr lvl="0"/>
            <a:endParaRPr lang="en-US" sz="2000" dirty="0"/>
          </a:p>
          <a:p>
            <a:pPr marL="285750" lvl="0" indent="-285750">
              <a:buFont typeface="Arial" panose="020B0604020202020204" pitchFamily="34" charset="0"/>
              <a:buChar char="•"/>
            </a:pPr>
            <a:r>
              <a:rPr lang="en-US" sz="2000" dirty="0"/>
              <a:t>Define a </a:t>
            </a:r>
            <a:r>
              <a:rPr lang="en-US" sz="2000" b="1" i="1" dirty="0"/>
              <a:t>CARDS </a:t>
            </a:r>
            <a:r>
              <a:rPr lang="en-US" sz="2000" dirty="0"/>
              <a:t>constant as an array and export </a:t>
            </a:r>
            <a:r>
              <a:rPr lang="en-US" sz="2000" dirty="0" smtClean="0"/>
              <a:t>it</a:t>
            </a:r>
            <a:endParaRPr lang="en-US" sz="2000" dirty="0"/>
          </a:p>
          <a:p>
            <a:pPr marL="285750" lvl="0" indent="-285750">
              <a:buFont typeface="Arial" panose="020B0604020202020204" pitchFamily="34" charset="0"/>
              <a:buChar char="•"/>
            </a:pPr>
            <a:endParaRPr lang="en-US" sz="2000" dirty="0" smtClean="0"/>
          </a:p>
          <a:p>
            <a:pPr marL="285750" lvl="0" indent="-285750">
              <a:buFont typeface="Arial" panose="020B0604020202020204" pitchFamily="34" charset="0"/>
              <a:buChar char="•"/>
            </a:pPr>
            <a:r>
              <a:rPr lang="en-US" sz="2000" b="1" dirty="0"/>
              <a:t>https://github.com/TDWWC/angular-td-wwc/blob/master/src/app/mock-data.ts</a:t>
            </a:r>
          </a:p>
        </p:txBody>
      </p:sp>
    </p:spTree>
    <p:extLst>
      <p:ext uri="{BB962C8B-B14F-4D97-AF65-F5344CB8AC3E}">
        <p14:creationId xmlns:p14="http://schemas.microsoft.com/office/powerpoint/2010/main" val="20971842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defRPr/>
            </a:pPr>
            <a:fld id="{16672CB8-09F7-4240-A2C1-6236328EDCBB}" type="slidenum">
              <a:rPr lang="en-US" smtClean="0">
                <a:solidFill>
                  <a:srgbClr val="6A737B"/>
                </a:solidFill>
              </a:rPr>
              <a:pPr>
                <a:defRPr/>
              </a:pPr>
              <a:t>42</a:t>
            </a:fld>
            <a:endParaRPr lang="en-US" dirty="0">
              <a:solidFill>
                <a:srgbClr val="6A737B"/>
              </a:solidFill>
            </a:endParaRPr>
          </a:p>
        </p:txBody>
      </p:sp>
      <p:sp>
        <p:nvSpPr>
          <p:cNvPr id="5" name="TextBox 4"/>
          <p:cNvSpPr txBox="1"/>
          <p:nvPr/>
        </p:nvSpPr>
        <p:spPr>
          <a:xfrm>
            <a:off x="457200" y="457200"/>
            <a:ext cx="3121367" cy="523220"/>
          </a:xfrm>
          <a:prstGeom prst="rect">
            <a:avLst/>
          </a:prstGeom>
          <a:noFill/>
        </p:spPr>
        <p:txBody>
          <a:bodyPr wrap="none" rtlCol="0">
            <a:spAutoFit/>
          </a:bodyPr>
          <a:lstStyle/>
          <a:p>
            <a:pPr marL="0" lvl="1"/>
            <a:r>
              <a:rPr lang="en-US" sz="2800" b="1" dirty="0">
                <a:solidFill>
                  <a:schemeClr val="bg2"/>
                </a:solidFill>
              </a:rPr>
              <a:t>Display Card List</a:t>
            </a:r>
            <a:endParaRPr lang="en-US" b="1" dirty="0">
              <a:solidFill>
                <a:schemeClr val="bg2"/>
              </a:solidFill>
            </a:endParaRPr>
          </a:p>
        </p:txBody>
      </p:sp>
      <p:sp>
        <p:nvSpPr>
          <p:cNvPr id="6" name="TextBox 5"/>
          <p:cNvSpPr txBox="1"/>
          <p:nvPr/>
        </p:nvSpPr>
        <p:spPr>
          <a:xfrm>
            <a:off x="449366" y="1981200"/>
            <a:ext cx="8458200" cy="2308324"/>
          </a:xfrm>
          <a:prstGeom prst="rect">
            <a:avLst/>
          </a:prstGeom>
          <a:noFill/>
        </p:spPr>
        <p:txBody>
          <a:bodyPr wrap="square" rtlCol="0">
            <a:spAutoFit/>
          </a:bodyPr>
          <a:lstStyle/>
          <a:p>
            <a:pPr marL="285750" lvl="0" indent="-285750">
              <a:buFont typeface="Arial" panose="020B0604020202020204" pitchFamily="34" charset="0"/>
              <a:buChar char="•"/>
            </a:pPr>
            <a:r>
              <a:rPr lang="en-US" dirty="0"/>
              <a:t>Open card-list component and import mock data CARDS</a:t>
            </a:r>
          </a:p>
          <a:p>
            <a:pPr marL="285750" lvl="0" indent="-285750">
              <a:buFont typeface="Arial" panose="020B0604020202020204" pitchFamily="34" charset="0"/>
              <a:buChar char="•"/>
            </a:pPr>
            <a:endParaRPr lang="en-US" dirty="0"/>
          </a:p>
          <a:p>
            <a:pPr lvl="0"/>
            <a:r>
              <a:rPr lang="en-US" dirty="0"/>
              <a:t>import { CARDS } from '../mock-data' </a:t>
            </a:r>
          </a:p>
          <a:p>
            <a:pPr lvl="0"/>
            <a:endParaRPr lang="en-US" dirty="0"/>
          </a:p>
          <a:p>
            <a:pPr marL="285750" lvl="0" indent="-285750">
              <a:buFont typeface="Arial" panose="020B0604020202020204" pitchFamily="34" charset="0"/>
              <a:buChar char="•"/>
            </a:pPr>
            <a:r>
              <a:rPr lang="en-US" dirty="0"/>
              <a:t>Add a Cards property in card-list component class which exposes these cards for binding in HTML template</a:t>
            </a:r>
          </a:p>
          <a:p>
            <a:pPr marL="285750" lvl="0" indent="-285750">
              <a:buFont typeface="Arial" panose="020B0604020202020204" pitchFamily="34" charset="0"/>
              <a:buChar char="•"/>
            </a:pPr>
            <a:endParaRPr lang="en-US" dirty="0"/>
          </a:p>
          <a:p>
            <a:r>
              <a:rPr lang="en-US" dirty="0"/>
              <a:t>cards = CARDS;</a:t>
            </a:r>
          </a:p>
        </p:txBody>
      </p:sp>
    </p:spTree>
    <p:extLst>
      <p:ext uri="{BB962C8B-B14F-4D97-AF65-F5344CB8AC3E}">
        <p14:creationId xmlns:p14="http://schemas.microsoft.com/office/powerpoint/2010/main" val="4935129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Data Binding</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33913" y="1152525"/>
            <a:ext cx="6876173" cy="5273675"/>
          </a:xfrm>
        </p:spPr>
      </p:pic>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43</a:t>
            </a:fld>
            <a:endParaRPr lang="en-US" dirty="0">
              <a:solidFill>
                <a:srgbClr val="6A737B"/>
              </a:solidFill>
            </a:endParaRPr>
          </a:p>
        </p:txBody>
      </p:sp>
    </p:spTree>
    <p:extLst>
      <p:ext uri="{BB962C8B-B14F-4D97-AF65-F5344CB8AC3E}">
        <p14:creationId xmlns:p14="http://schemas.microsoft.com/office/powerpoint/2010/main" val="14006655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50000"/>
                    <a:lumOff val="50000"/>
                  </a:schemeClr>
                </a:solidFill>
              </a:rPr>
              <a:t>Template</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44</a:t>
            </a:fld>
            <a:endParaRPr lang="en-US" dirty="0">
              <a:solidFill>
                <a:srgbClr val="6A737B"/>
              </a:solidFill>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8600" y="2133600"/>
            <a:ext cx="8643758" cy="3168404"/>
          </a:xfrm>
        </p:spPr>
      </p:pic>
    </p:spTree>
    <p:extLst>
      <p:ext uri="{BB962C8B-B14F-4D97-AF65-F5344CB8AC3E}">
        <p14:creationId xmlns:p14="http://schemas.microsoft.com/office/powerpoint/2010/main" val="8060180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Card details Component</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45</a:t>
            </a:fld>
            <a:endParaRPr lang="en-US" dirty="0">
              <a:solidFill>
                <a:srgbClr val="6A737B"/>
              </a:solidFill>
            </a:endParaRPr>
          </a:p>
        </p:txBody>
      </p:sp>
      <p:sp>
        <p:nvSpPr>
          <p:cNvPr id="5" name="Content Placeholder 2"/>
          <p:cNvSpPr txBox="1">
            <a:spLocks/>
          </p:cNvSpPr>
          <p:nvPr/>
        </p:nvSpPr>
        <p:spPr bwMode="auto">
          <a:xfrm>
            <a:off x="381000" y="1280782"/>
            <a:ext cx="8597900" cy="527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endParaRPr lang="en-US" sz="2800" kern="0" dirty="0"/>
          </a:p>
          <a:p>
            <a:endParaRPr lang="en-US" sz="2800" kern="0" dirty="0"/>
          </a:p>
          <a:p>
            <a:r>
              <a:rPr lang="en-US" sz="2800" kern="0" dirty="0"/>
              <a:t>ng generate component </a:t>
            </a:r>
            <a:r>
              <a:rPr lang="en-US" sz="2800" kern="0" dirty="0" smtClean="0"/>
              <a:t>card-detail</a:t>
            </a:r>
            <a:endParaRPr lang="en-US" sz="2800" kern="0" dirty="0"/>
          </a:p>
          <a:p>
            <a:endParaRPr lang="en-US" sz="2800" kern="0" dirty="0"/>
          </a:p>
        </p:txBody>
      </p:sp>
    </p:spTree>
    <p:extLst>
      <p:ext uri="{BB962C8B-B14F-4D97-AF65-F5344CB8AC3E}">
        <p14:creationId xmlns:p14="http://schemas.microsoft.com/office/powerpoint/2010/main" val="19227255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50000"/>
                    <a:lumOff val="50000"/>
                  </a:schemeClr>
                </a:solidFill>
              </a:rPr>
              <a:t>Card Detail Component</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46</a:t>
            </a:fld>
            <a:endParaRPr lang="en-US" dirty="0">
              <a:solidFill>
                <a:srgbClr val="6A737B"/>
              </a:solidFill>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1066800" y="1066800"/>
            <a:ext cx="6705600" cy="5562600"/>
          </a:xfrm>
        </p:spPr>
      </p:pic>
    </p:spTree>
    <p:extLst>
      <p:ext uri="{BB962C8B-B14F-4D97-AF65-F5344CB8AC3E}">
        <p14:creationId xmlns:p14="http://schemas.microsoft.com/office/powerpoint/2010/main" val="11943038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50000"/>
                    <a:lumOff val="50000"/>
                  </a:schemeClr>
                </a:solidFill>
              </a:rPr>
              <a:t>Card Detail template</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47</a:t>
            </a:fld>
            <a:endParaRPr lang="en-US" dirty="0">
              <a:solidFill>
                <a:srgbClr val="6A737B"/>
              </a:solidFill>
            </a:endParaRPr>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152400" y="1981200"/>
            <a:ext cx="8904762" cy="3733800"/>
          </a:xfrm>
        </p:spPr>
      </p:pic>
    </p:spTree>
    <p:extLst>
      <p:ext uri="{BB962C8B-B14F-4D97-AF65-F5344CB8AC3E}">
        <p14:creationId xmlns:p14="http://schemas.microsoft.com/office/powerpoint/2010/main" val="42788852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Services</a:t>
            </a:r>
          </a:p>
        </p:txBody>
      </p:sp>
      <p:sp>
        <p:nvSpPr>
          <p:cNvPr id="3" name="Content Placeholder 2"/>
          <p:cNvSpPr>
            <a:spLocks noGrp="1"/>
          </p:cNvSpPr>
          <p:nvPr>
            <p:ph idx="1"/>
          </p:nvPr>
        </p:nvSpPr>
        <p:spPr/>
        <p:txBody>
          <a:bodyPr anchor="ctr"/>
          <a:lstStyle/>
          <a:p>
            <a:pPr marL="0" indent="0" algn="ctr">
              <a:buNone/>
            </a:pPr>
            <a:r>
              <a:rPr lang="en-US" dirty="0"/>
              <a:t>Components shouldn't fetch or save data directly and they certainly shouldn't knowingly present fake data. They should focus on presenting data and delegate data access to a service.</a:t>
            </a:r>
          </a:p>
          <a:p>
            <a:pPr marL="0" indent="0" algn="ctr">
              <a:buNone/>
            </a:pPr>
            <a:r>
              <a:rPr lang="en-US" dirty="0"/>
              <a:t>In this tutorial, you'll create a </a:t>
            </a:r>
            <a:r>
              <a:rPr lang="en-US" dirty="0" err="1"/>
              <a:t>DataService</a:t>
            </a:r>
            <a:r>
              <a:rPr lang="en-US" dirty="0"/>
              <a:t> that all application classes can use to get cards. Instead of creating that service with new, you'll rely on Angular dependency injection to inject it into the </a:t>
            </a:r>
            <a:r>
              <a:rPr lang="en-US" dirty="0" err="1"/>
              <a:t>CardListComponent</a:t>
            </a:r>
            <a:r>
              <a:rPr lang="en-US" dirty="0"/>
              <a:t> and </a:t>
            </a:r>
            <a:r>
              <a:rPr lang="en-US" dirty="0" err="1"/>
              <a:t>CardDetailComponent</a:t>
            </a:r>
            <a:r>
              <a:rPr lang="en-US" dirty="0"/>
              <a:t> constructor.</a:t>
            </a:r>
          </a:p>
          <a:p>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48</a:t>
            </a:fld>
            <a:endParaRPr lang="en-US" dirty="0">
              <a:solidFill>
                <a:srgbClr val="6A737B"/>
              </a:solidFill>
            </a:endParaRPr>
          </a:p>
        </p:txBody>
      </p:sp>
    </p:spTree>
    <p:extLst>
      <p:ext uri="{BB962C8B-B14F-4D97-AF65-F5344CB8AC3E}">
        <p14:creationId xmlns:p14="http://schemas.microsoft.com/office/powerpoint/2010/main" val="22062929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Generating the Service File</a:t>
            </a:r>
          </a:p>
        </p:txBody>
      </p:sp>
      <p:sp>
        <p:nvSpPr>
          <p:cNvPr id="3" name="Content Placeholder 2"/>
          <p:cNvSpPr>
            <a:spLocks noGrp="1"/>
          </p:cNvSpPr>
          <p:nvPr>
            <p:ph idx="1"/>
          </p:nvPr>
        </p:nvSpPr>
        <p:spPr/>
        <p:txBody>
          <a:bodyPr/>
          <a:lstStyle/>
          <a:p>
            <a:r>
              <a:rPr lang="en-US" sz="1800" dirty="0"/>
              <a:t>Using the Angular CLI, create a service called data: ng generate service data</a:t>
            </a:r>
          </a:p>
          <a:p>
            <a:r>
              <a:rPr lang="en-US" sz="1800" dirty="0"/>
              <a:t>The command generates skeleton </a:t>
            </a:r>
            <a:r>
              <a:rPr lang="en-US" sz="1800" dirty="0" err="1"/>
              <a:t>DataService</a:t>
            </a:r>
            <a:r>
              <a:rPr lang="en-US" sz="1800" dirty="0"/>
              <a:t> class in /</a:t>
            </a:r>
            <a:r>
              <a:rPr lang="en-US" sz="1800" dirty="0" err="1"/>
              <a:t>src</a:t>
            </a:r>
            <a:r>
              <a:rPr lang="en-US" sz="1800" dirty="0"/>
              <a:t>/app/</a:t>
            </a:r>
            <a:r>
              <a:rPr lang="en-US" sz="1800" dirty="0" err="1"/>
              <a:t>data.service.ts</a:t>
            </a:r>
            <a:endParaRPr lang="en-US" sz="1800" dirty="0"/>
          </a:p>
          <a:p>
            <a:endParaRPr lang="en-US" sz="1800" dirty="0"/>
          </a:p>
          <a:p>
            <a:pPr marL="0" indent="0">
              <a:buNone/>
            </a:pPr>
            <a:endParaRPr lang="en-US" sz="1800" dirty="0"/>
          </a:p>
          <a:p>
            <a:pPr marL="0" indent="0">
              <a:buNone/>
            </a:pPr>
            <a:endParaRPr lang="en-US" dirty="0"/>
          </a:p>
          <a:p>
            <a:pPr marL="0" indent="0">
              <a:buNone/>
            </a:pPr>
            <a:r>
              <a:rPr lang="en-US" sz="1800" b="1" dirty="0"/>
              <a:t>@Injectable() services</a:t>
            </a:r>
          </a:p>
          <a:p>
            <a:pPr marL="0" indent="0">
              <a:buNone/>
            </a:pPr>
            <a:r>
              <a:rPr lang="en-US" sz="1800" dirty="0"/>
              <a:t>Notice that the new service imports the Angular Injectable symbol and annotates the class with the @Injectable() decorator.</a:t>
            </a:r>
          </a:p>
          <a:p>
            <a:pPr marL="0" indent="0">
              <a:buNone/>
            </a:pPr>
            <a:r>
              <a:rPr lang="en-US" sz="1800" dirty="0"/>
              <a:t>The @Injectable() decorator tells Angular that this service might itself have injected dependencies. It doesn't have dependencies now but it will soon. Whether it does or it doesn't, it's good practice to keep the decorator.</a:t>
            </a:r>
          </a:p>
          <a:p>
            <a:endParaRPr lang="en-US" dirty="0"/>
          </a:p>
          <a:p>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49</a:t>
            </a:fld>
            <a:endParaRPr lang="en-US" dirty="0">
              <a:solidFill>
                <a:srgbClr val="6A737B"/>
              </a:solidFill>
            </a:endParaRPr>
          </a:p>
        </p:txBody>
      </p:sp>
      <p:pic>
        <p:nvPicPr>
          <p:cNvPr id="5" name="Picture 4"/>
          <p:cNvPicPr/>
          <p:nvPr/>
        </p:nvPicPr>
        <p:blipFill>
          <a:blip r:embed="rId2"/>
          <a:stretch>
            <a:fillRect/>
          </a:stretch>
        </p:blipFill>
        <p:spPr>
          <a:xfrm>
            <a:off x="381000" y="2209800"/>
            <a:ext cx="3962400" cy="1558977"/>
          </a:xfrm>
          <a:prstGeom prst="rect">
            <a:avLst/>
          </a:prstGeom>
        </p:spPr>
      </p:pic>
    </p:spTree>
    <p:extLst>
      <p:ext uri="{BB962C8B-B14F-4D97-AF65-F5344CB8AC3E}">
        <p14:creationId xmlns:p14="http://schemas.microsoft.com/office/powerpoint/2010/main" val="1176626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4916064" y="4173717"/>
            <a:ext cx="1555200" cy="1555200"/>
          </a:xfrm>
          <a:prstGeom prst="rect">
            <a:avLst/>
          </a:prstGeom>
        </p:spPr>
      </p:pic>
      <p:sp>
        <p:nvSpPr>
          <p:cNvPr id="2" name="Title 1"/>
          <p:cNvSpPr>
            <a:spLocks noGrp="1"/>
          </p:cNvSpPr>
          <p:nvPr>
            <p:ph type="title"/>
          </p:nvPr>
        </p:nvSpPr>
        <p:spPr/>
        <p:txBody>
          <a:bodyPr/>
          <a:lstStyle/>
          <a:p>
            <a:r>
              <a:rPr lang="en-US" dirty="0">
                <a:solidFill>
                  <a:schemeClr val="accent2"/>
                </a:solidFill>
              </a:rPr>
              <a:t>Who are we?</a:t>
            </a:r>
          </a:p>
        </p:txBody>
      </p:sp>
      <p:sp>
        <p:nvSpPr>
          <p:cNvPr id="3" name="Content Placeholder 2"/>
          <p:cNvSpPr>
            <a:spLocks noGrp="1"/>
          </p:cNvSpPr>
          <p:nvPr>
            <p:ph idx="1"/>
          </p:nvPr>
        </p:nvSpPr>
        <p:spPr>
          <a:xfrm>
            <a:off x="228600" y="1215316"/>
            <a:ext cx="8597900" cy="5273675"/>
          </a:xfrm>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5</a:t>
            </a:fld>
            <a:endParaRPr lang="en-US" dirty="0">
              <a:solidFill>
                <a:srgbClr val="6A737B"/>
              </a:solidFill>
            </a:endParaRPr>
          </a:p>
        </p:txBody>
      </p:sp>
      <p:pic>
        <p:nvPicPr>
          <p:cNvPr id="15" name="Picture 14"/>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6950529" y="136071"/>
            <a:ext cx="1317173" cy="642257"/>
          </a:xfrm>
          <a:prstGeom prst="rect">
            <a:avLst/>
          </a:prstGeom>
        </p:spPr>
      </p:pic>
      <p:pic>
        <p:nvPicPr>
          <p:cNvPr id="5" name="Picture 4"/>
          <p:cNvPicPr>
            <a:picLocks noChangeAspect="1"/>
          </p:cNvPicPr>
          <p:nvPr/>
        </p:nvPicPr>
        <p:blipFill rotWithShape="1">
          <a:blip r:embed="rId5" cstate="hqprint">
            <a:extLst>
              <a:ext uri="{28A0092B-C50C-407E-A947-70E740481C1C}">
                <a14:useLocalDpi xmlns:a14="http://schemas.microsoft.com/office/drawing/2010/main"/>
              </a:ext>
            </a:extLst>
          </a:blip>
          <a:srcRect/>
          <a:stretch/>
        </p:blipFill>
        <p:spPr>
          <a:xfrm>
            <a:off x="2767584" y="4165525"/>
            <a:ext cx="1554480" cy="1554480"/>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3811524" y="1371600"/>
            <a:ext cx="1554480" cy="1554480"/>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1671828" y="1371600"/>
            <a:ext cx="1554480" cy="1554480"/>
          </a:xfrm>
          <a:prstGeom prst="rect">
            <a:avLst/>
          </a:prstGeom>
        </p:spPr>
      </p:pic>
      <p:sp>
        <p:nvSpPr>
          <p:cNvPr id="8" name="Rectangle 7"/>
          <p:cNvSpPr/>
          <p:nvPr/>
        </p:nvSpPr>
        <p:spPr>
          <a:xfrm>
            <a:off x="2584704" y="6248243"/>
            <a:ext cx="1920240" cy="492443"/>
          </a:xfrm>
          <a:prstGeom prst="rect">
            <a:avLst/>
          </a:prstGeom>
        </p:spPr>
        <p:txBody>
          <a:bodyPr wrap="square">
            <a:spAutoFit/>
          </a:bodyPr>
          <a:lstStyle/>
          <a:p>
            <a:pPr algn="ctr"/>
            <a:r>
              <a:rPr lang="en-US" sz="1300" b="1" dirty="0" smtClean="0">
                <a:solidFill>
                  <a:schemeClr val="accent2"/>
                </a:solidFill>
              </a:rPr>
              <a:t>Full Stack Developer</a:t>
            </a:r>
          </a:p>
          <a:p>
            <a:pPr algn="ctr"/>
            <a:r>
              <a:rPr lang="en-US" sz="1300" dirty="0" smtClean="0">
                <a:solidFill>
                  <a:schemeClr val="accent2"/>
                </a:solidFill>
              </a:rPr>
              <a:t>Online Banking</a:t>
            </a:r>
            <a:endParaRPr lang="en-US" sz="1300" dirty="0">
              <a:solidFill>
                <a:schemeClr val="accent2"/>
              </a:solidFill>
            </a:endParaRPr>
          </a:p>
        </p:txBody>
      </p:sp>
      <p:sp>
        <p:nvSpPr>
          <p:cNvPr id="9" name="Rectangle 8"/>
          <p:cNvSpPr/>
          <p:nvPr/>
        </p:nvSpPr>
        <p:spPr>
          <a:xfrm>
            <a:off x="3628644" y="3429000"/>
            <a:ext cx="1920240" cy="492443"/>
          </a:xfrm>
          <a:prstGeom prst="rect">
            <a:avLst/>
          </a:prstGeom>
        </p:spPr>
        <p:txBody>
          <a:bodyPr wrap="square">
            <a:spAutoFit/>
          </a:bodyPr>
          <a:lstStyle/>
          <a:p>
            <a:pPr algn="ctr"/>
            <a:r>
              <a:rPr lang="en-US" sz="1300" b="1" dirty="0" smtClean="0">
                <a:solidFill>
                  <a:schemeClr val="accent2"/>
                </a:solidFill>
              </a:rPr>
              <a:t>Full Stack Developer</a:t>
            </a:r>
          </a:p>
          <a:p>
            <a:pPr algn="ctr"/>
            <a:r>
              <a:rPr lang="en-US" sz="1300" dirty="0" smtClean="0">
                <a:solidFill>
                  <a:schemeClr val="accent2"/>
                </a:solidFill>
              </a:rPr>
              <a:t>Payments Innovation</a:t>
            </a:r>
            <a:endParaRPr lang="en-US" sz="1300" dirty="0">
              <a:solidFill>
                <a:schemeClr val="accent2"/>
              </a:solidFill>
            </a:endParaRPr>
          </a:p>
        </p:txBody>
      </p:sp>
      <p:sp>
        <p:nvSpPr>
          <p:cNvPr id="10" name="Rectangle 9"/>
          <p:cNvSpPr/>
          <p:nvPr/>
        </p:nvSpPr>
        <p:spPr>
          <a:xfrm>
            <a:off x="1402080" y="3429000"/>
            <a:ext cx="2093976" cy="492443"/>
          </a:xfrm>
          <a:prstGeom prst="rect">
            <a:avLst/>
          </a:prstGeom>
        </p:spPr>
        <p:txBody>
          <a:bodyPr wrap="square">
            <a:spAutoFit/>
          </a:bodyPr>
          <a:lstStyle/>
          <a:p>
            <a:pPr algn="ctr"/>
            <a:r>
              <a:rPr lang="en-US" sz="1300" b="1" dirty="0" smtClean="0">
                <a:solidFill>
                  <a:schemeClr val="accent2"/>
                </a:solidFill>
              </a:rPr>
              <a:t>Front End Developer</a:t>
            </a:r>
          </a:p>
          <a:p>
            <a:pPr algn="ctr"/>
            <a:r>
              <a:rPr lang="en-US" sz="1300" dirty="0" err="1" smtClean="0">
                <a:solidFill>
                  <a:schemeClr val="accent2"/>
                </a:solidFill>
              </a:rPr>
              <a:t>WebBroker</a:t>
            </a:r>
            <a:endParaRPr lang="en-US" sz="1300" dirty="0">
              <a:solidFill>
                <a:schemeClr val="accent2"/>
              </a:solidFill>
            </a:endParaRPr>
          </a:p>
        </p:txBody>
      </p:sp>
      <p:sp>
        <p:nvSpPr>
          <p:cNvPr id="11" name="TextBox 10"/>
          <p:cNvSpPr txBox="1"/>
          <p:nvPr/>
        </p:nvSpPr>
        <p:spPr>
          <a:xfrm>
            <a:off x="1580388" y="3049620"/>
            <a:ext cx="1737360" cy="369332"/>
          </a:xfrm>
          <a:prstGeom prst="rect">
            <a:avLst/>
          </a:prstGeom>
          <a:noFill/>
        </p:spPr>
        <p:txBody>
          <a:bodyPr wrap="square" rtlCol="0">
            <a:spAutoFit/>
          </a:bodyPr>
          <a:lstStyle/>
          <a:p>
            <a:pPr algn="ctr"/>
            <a:r>
              <a:rPr lang="en-US" dirty="0" smtClean="0">
                <a:solidFill>
                  <a:schemeClr val="accent6"/>
                </a:solidFill>
                <a:latin typeface="+mj-lt"/>
              </a:rPr>
              <a:t>Mengfei Wang</a:t>
            </a:r>
            <a:endParaRPr lang="en-US" dirty="0">
              <a:solidFill>
                <a:schemeClr val="accent6"/>
              </a:solidFill>
              <a:latin typeface="+mj-lt"/>
            </a:endParaRPr>
          </a:p>
        </p:txBody>
      </p:sp>
      <p:sp>
        <p:nvSpPr>
          <p:cNvPr id="14" name="TextBox 13"/>
          <p:cNvSpPr txBox="1"/>
          <p:nvPr/>
        </p:nvSpPr>
        <p:spPr>
          <a:xfrm>
            <a:off x="4815840" y="5843545"/>
            <a:ext cx="1737360" cy="369332"/>
          </a:xfrm>
          <a:prstGeom prst="rect">
            <a:avLst/>
          </a:prstGeom>
          <a:noFill/>
        </p:spPr>
        <p:txBody>
          <a:bodyPr wrap="square" rtlCol="0">
            <a:spAutoFit/>
          </a:bodyPr>
          <a:lstStyle/>
          <a:p>
            <a:pPr algn="ctr"/>
            <a:r>
              <a:rPr lang="en-US" dirty="0" smtClean="0">
                <a:solidFill>
                  <a:schemeClr val="accent6"/>
                </a:solidFill>
                <a:latin typeface="+mj-lt"/>
              </a:rPr>
              <a:t>Marie Gavin</a:t>
            </a:r>
            <a:endParaRPr lang="en-US" dirty="0">
              <a:solidFill>
                <a:schemeClr val="accent6"/>
              </a:solidFill>
              <a:latin typeface="+mj-lt"/>
            </a:endParaRPr>
          </a:p>
        </p:txBody>
      </p:sp>
      <p:sp>
        <p:nvSpPr>
          <p:cNvPr id="16" name="TextBox 15"/>
          <p:cNvSpPr txBox="1"/>
          <p:nvPr/>
        </p:nvSpPr>
        <p:spPr>
          <a:xfrm>
            <a:off x="3720084" y="3049620"/>
            <a:ext cx="1737360" cy="369332"/>
          </a:xfrm>
          <a:prstGeom prst="rect">
            <a:avLst/>
          </a:prstGeom>
          <a:noFill/>
        </p:spPr>
        <p:txBody>
          <a:bodyPr wrap="square" rtlCol="0">
            <a:spAutoFit/>
          </a:bodyPr>
          <a:lstStyle/>
          <a:p>
            <a:pPr algn="ctr"/>
            <a:r>
              <a:rPr lang="en-US" dirty="0" smtClean="0">
                <a:solidFill>
                  <a:schemeClr val="accent6"/>
                </a:solidFill>
                <a:latin typeface="+mj-lt"/>
              </a:rPr>
              <a:t>Yubing Liu</a:t>
            </a:r>
            <a:endParaRPr lang="en-US" dirty="0">
              <a:solidFill>
                <a:schemeClr val="accent6"/>
              </a:solidFill>
              <a:latin typeface="+mj-lt"/>
            </a:endParaRPr>
          </a:p>
        </p:txBody>
      </p:sp>
      <p:sp>
        <p:nvSpPr>
          <p:cNvPr id="17" name="TextBox 16"/>
          <p:cNvSpPr txBox="1"/>
          <p:nvPr/>
        </p:nvSpPr>
        <p:spPr>
          <a:xfrm>
            <a:off x="2676144" y="5843545"/>
            <a:ext cx="1737360" cy="369332"/>
          </a:xfrm>
          <a:prstGeom prst="rect">
            <a:avLst/>
          </a:prstGeom>
          <a:noFill/>
        </p:spPr>
        <p:txBody>
          <a:bodyPr wrap="square" rtlCol="0">
            <a:spAutoFit/>
          </a:bodyPr>
          <a:lstStyle/>
          <a:p>
            <a:pPr algn="ctr"/>
            <a:r>
              <a:rPr lang="en-US" dirty="0" smtClean="0">
                <a:solidFill>
                  <a:schemeClr val="accent6"/>
                </a:solidFill>
                <a:latin typeface="+mj-lt"/>
              </a:rPr>
              <a:t>Jet Yue</a:t>
            </a:r>
            <a:endParaRPr lang="en-US" dirty="0">
              <a:solidFill>
                <a:schemeClr val="accent6"/>
              </a:solidFill>
              <a:latin typeface="+mj-lt"/>
            </a:endParaRPr>
          </a:p>
        </p:txBody>
      </p:sp>
      <p:sp>
        <p:nvSpPr>
          <p:cNvPr id="21" name="Rectangle 20"/>
          <p:cNvSpPr/>
          <p:nvPr/>
        </p:nvSpPr>
        <p:spPr>
          <a:xfrm>
            <a:off x="4724400" y="6248243"/>
            <a:ext cx="1920240" cy="492443"/>
          </a:xfrm>
          <a:prstGeom prst="rect">
            <a:avLst/>
          </a:prstGeom>
        </p:spPr>
        <p:txBody>
          <a:bodyPr wrap="square">
            <a:spAutoFit/>
          </a:bodyPr>
          <a:lstStyle/>
          <a:p>
            <a:pPr algn="ctr"/>
            <a:r>
              <a:rPr lang="en-US" sz="1300" b="1" dirty="0" smtClean="0">
                <a:solidFill>
                  <a:schemeClr val="accent2"/>
                </a:solidFill>
              </a:rPr>
              <a:t>Developer</a:t>
            </a:r>
            <a:endParaRPr lang="en-US" sz="1300" b="1" dirty="0" smtClean="0">
              <a:solidFill>
                <a:schemeClr val="accent2"/>
              </a:solidFill>
            </a:endParaRPr>
          </a:p>
          <a:p>
            <a:pPr algn="ctr"/>
            <a:r>
              <a:rPr lang="en-US" sz="1300" dirty="0" err="1" smtClean="0">
                <a:solidFill>
                  <a:schemeClr val="accent2"/>
                </a:solidFill>
              </a:rPr>
              <a:t>WebBroker</a:t>
            </a:r>
            <a:endParaRPr lang="en-US" sz="1300" dirty="0" smtClean="0">
              <a:solidFill>
                <a:schemeClr val="accent2"/>
              </a:solidFill>
            </a:endParaRPr>
          </a:p>
        </p:txBody>
      </p:sp>
      <p:pic>
        <p:nvPicPr>
          <p:cNvPr id="19" name="Picture 2" descr="C:\Users\Redirection\chooa2\Documents\Personal\Headshot\angela_choo.jpg"/>
          <p:cNvPicPr>
            <a:picLocks noChangeAspect="1" noChangeArrowheads="1"/>
          </p:cNvPicPr>
          <p:nvPr/>
        </p:nvPicPr>
        <p:blipFill>
          <a:blip r:embed="rId8" cstate="print">
            <a:extLst>
              <a:ext uri="{28A0092B-C50C-407E-A947-70E740481C1C}">
                <a14:useLocalDpi xmlns:a14="http://schemas.microsoft.com/office/drawing/2010/main"/>
              </a:ext>
            </a:extLst>
          </a:blip>
          <a:srcRect/>
          <a:stretch>
            <a:fillRect/>
          </a:stretch>
        </p:blipFill>
        <p:spPr bwMode="auto">
          <a:xfrm>
            <a:off x="5958840" y="1371600"/>
            <a:ext cx="1554480" cy="1554480"/>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p:cNvSpPr txBox="1"/>
          <p:nvPr/>
        </p:nvSpPr>
        <p:spPr>
          <a:xfrm>
            <a:off x="5867400" y="3049620"/>
            <a:ext cx="1737360" cy="369332"/>
          </a:xfrm>
          <a:prstGeom prst="rect">
            <a:avLst/>
          </a:prstGeom>
          <a:noFill/>
        </p:spPr>
        <p:txBody>
          <a:bodyPr wrap="square" rtlCol="0">
            <a:spAutoFit/>
          </a:bodyPr>
          <a:lstStyle/>
          <a:p>
            <a:pPr algn="ctr"/>
            <a:r>
              <a:rPr lang="en-US" dirty="0" smtClean="0">
                <a:solidFill>
                  <a:schemeClr val="accent6"/>
                </a:solidFill>
                <a:latin typeface="+mj-lt"/>
              </a:rPr>
              <a:t>Angela Choo</a:t>
            </a:r>
            <a:endParaRPr lang="en-US" dirty="0">
              <a:solidFill>
                <a:schemeClr val="accent6"/>
              </a:solidFill>
              <a:latin typeface="+mj-lt"/>
            </a:endParaRPr>
          </a:p>
        </p:txBody>
      </p:sp>
      <p:sp>
        <p:nvSpPr>
          <p:cNvPr id="22" name="Rectangle 21"/>
          <p:cNvSpPr/>
          <p:nvPr/>
        </p:nvSpPr>
        <p:spPr>
          <a:xfrm>
            <a:off x="5775960" y="3429000"/>
            <a:ext cx="1920240" cy="492443"/>
          </a:xfrm>
          <a:prstGeom prst="rect">
            <a:avLst/>
          </a:prstGeom>
        </p:spPr>
        <p:txBody>
          <a:bodyPr wrap="square">
            <a:spAutoFit/>
          </a:bodyPr>
          <a:lstStyle/>
          <a:p>
            <a:pPr algn="ctr"/>
            <a:r>
              <a:rPr lang="en-US" sz="1300" b="1" dirty="0" smtClean="0">
                <a:solidFill>
                  <a:schemeClr val="accent2"/>
                </a:solidFill>
              </a:rPr>
              <a:t>Front End Developer</a:t>
            </a:r>
          </a:p>
          <a:p>
            <a:pPr algn="ctr"/>
            <a:r>
              <a:rPr lang="en-US" sz="1300" dirty="0" smtClean="0">
                <a:solidFill>
                  <a:schemeClr val="accent2"/>
                </a:solidFill>
              </a:rPr>
              <a:t>Wealth Technology</a:t>
            </a:r>
          </a:p>
        </p:txBody>
      </p:sp>
    </p:spTree>
    <p:extLst>
      <p:ext uri="{BB962C8B-B14F-4D97-AF65-F5344CB8AC3E}">
        <p14:creationId xmlns:p14="http://schemas.microsoft.com/office/powerpoint/2010/main" val="165887447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 Cards data</a:t>
            </a:r>
          </a:p>
        </p:txBody>
      </p:sp>
      <p:sp>
        <p:nvSpPr>
          <p:cNvPr id="3" name="Content Placeholder 2"/>
          <p:cNvSpPr>
            <a:spLocks noGrp="1"/>
          </p:cNvSpPr>
          <p:nvPr>
            <p:ph idx="1"/>
          </p:nvPr>
        </p:nvSpPr>
        <p:spPr/>
        <p:txBody>
          <a:bodyPr/>
          <a:lstStyle/>
          <a:p>
            <a:pPr marL="0" indent="0">
              <a:buNone/>
            </a:pPr>
            <a:r>
              <a:rPr lang="en-US" dirty="0"/>
              <a:t>The </a:t>
            </a:r>
            <a:r>
              <a:rPr lang="en-US" dirty="0" err="1"/>
              <a:t>DataService</a:t>
            </a:r>
            <a:r>
              <a:rPr lang="en-US" dirty="0"/>
              <a:t> could get card data from anywhere—a web service, local storage, or a mock data source.</a:t>
            </a:r>
          </a:p>
          <a:p>
            <a:pPr marL="0" indent="0">
              <a:buNone/>
            </a:pPr>
            <a:r>
              <a:rPr lang="en-US" dirty="0"/>
              <a:t>Removing data access from components means you can change your mind about the implementation anytime, without touching any components. They don't know how the service works.</a:t>
            </a:r>
          </a:p>
          <a:p>
            <a:pPr marL="0" indent="0">
              <a:buNone/>
            </a:pPr>
            <a:r>
              <a:rPr lang="en-US" dirty="0"/>
              <a:t>The implementation in this tutorial will continue to deliver mock cards.</a:t>
            </a:r>
          </a:p>
          <a:p>
            <a:r>
              <a:rPr lang="en-US" dirty="0"/>
              <a:t>Import the card and CARDS.</a:t>
            </a:r>
          </a:p>
          <a:p>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50</a:t>
            </a:fld>
            <a:endParaRPr lang="en-US" dirty="0">
              <a:solidFill>
                <a:srgbClr val="6A737B"/>
              </a:solidFill>
            </a:endParaRPr>
          </a:p>
        </p:txBody>
      </p:sp>
      <p:pic>
        <p:nvPicPr>
          <p:cNvPr id="5" name="Picture 4"/>
          <p:cNvPicPr/>
          <p:nvPr/>
        </p:nvPicPr>
        <p:blipFill>
          <a:blip r:embed="rId2"/>
          <a:stretch>
            <a:fillRect/>
          </a:stretch>
        </p:blipFill>
        <p:spPr>
          <a:xfrm>
            <a:off x="533400" y="4495800"/>
            <a:ext cx="3434576" cy="533400"/>
          </a:xfrm>
          <a:prstGeom prst="rect">
            <a:avLst/>
          </a:prstGeom>
        </p:spPr>
      </p:pic>
    </p:spTree>
    <p:extLst>
      <p:ext uri="{BB962C8B-B14F-4D97-AF65-F5344CB8AC3E}">
        <p14:creationId xmlns:p14="http://schemas.microsoft.com/office/powerpoint/2010/main" val="3120831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 Card data – cont.</a:t>
            </a:r>
          </a:p>
        </p:txBody>
      </p:sp>
      <p:sp>
        <p:nvSpPr>
          <p:cNvPr id="3" name="Content Placeholder 2"/>
          <p:cNvSpPr>
            <a:spLocks noGrp="1"/>
          </p:cNvSpPr>
          <p:nvPr>
            <p:ph idx="1"/>
          </p:nvPr>
        </p:nvSpPr>
        <p:spPr/>
        <p:txBody>
          <a:bodyPr anchor="ctr"/>
          <a:lstStyle/>
          <a:p>
            <a:r>
              <a:rPr lang="en-US" dirty="0"/>
              <a:t>Add </a:t>
            </a:r>
            <a:r>
              <a:rPr lang="en-US" dirty="0" err="1"/>
              <a:t>getCards</a:t>
            </a:r>
            <a:r>
              <a:rPr lang="en-US" dirty="0"/>
              <a:t> method to return the mock cards.</a:t>
            </a:r>
          </a:p>
          <a:p>
            <a:pPr marL="0" indent="0">
              <a:buNone/>
            </a:pPr>
            <a:endParaRPr lang="en-US" dirty="0"/>
          </a:p>
          <a:p>
            <a:pPr marL="0" indent="0">
              <a:buNone/>
            </a:pPr>
            <a:endParaRPr lang="en-US" dirty="0"/>
          </a:p>
          <a:p>
            <a:r>
              <a:rPr lang="en-US" dirty="0"/>
              <a:t>Save this file.</a:t>
            </a:r>
          </a:p>
          <a:p>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51</a:t>
            </a:fld>
            <a:endParaRPr lang="en-US" dirty="0">
              <a:solidFill>
                <a:srgbClr val="6A737B"/>
              </a:solidFill>
            </a:endParaRPr>
          </a:p>
        </p:txBody>
      </p:sp>
      <p:pic>
        <p:nvPicPr>
          <p:cNvPr id="5" name="Picture 4"/>
          <p:cNvPicPr/>
          <p:nvPr/>
        </p:nvPicPr>
        <p:blipFill>
          <a:blip r:embed="rId2"/>
          <a:stretch>
            <a:fillRect/>
          </a:stretch>
        </p:blipFill>
        <p:spPr>
          <a:xfrm>
            <a:off x="609600" y="3042443"/>
            <a:ext cx="2187576" cy="757238"/>
          </a:xfrm>
          <a:prstGeom prst="rect">
            <a:avLst/>
          </a:prstGeom>
        </p:spPr>
      </p:pic>
    </p:spTree>
    <p:extLst>
      <p:ext uri="{BB962C8B-B14F-4D97-AF65-F5344CB8AC3E}">
        <p14:creationId xmlns:p14="http://schemas.microsoft.com/office/powerpoint/2010/main" val="40044976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Importing the Service</a:t>
            </a:r>
          </a:p>
        </p:txBody>
      </p:sp>
      <p:sp>
        <p:nvSpPr>
          <p:cNvPr id="3" name="Content Placeholder 2"/>
          <p:cNvSpPr>
            <a:spLocks noGrp="1"/>
          </p:cNvSpPr>
          <p:nvPr>
            <p:ph idx="1"/>
          </p:nvPr>
        </p:nvSpPr>
        <p:spPr/>
        <p:txBody>
          <a:bodyPr anchor="ctr"/>
          <a:lstStyle/>
          <a:p>
            <a:r>
              <a:rPr lang="en-US" dirty="0"/>
              <a:t>Each time you generate a service, you need to import and add it to the providers array of the /</a:t>
            </a:r>
            <a:r>
              <a:rPr lang="en-US" dirty="0" err="1"/>
              <a:t>src</a:t>
            </a:r>
            <a:r>
              <a:rPr lang="en-US" dirty="0"/>
              <a:t>/app/</a:t>
            </a:r>
            <a:r>
              <a:rPr lang="en-US" dirty="0" err="1"/>
              <a:t>app.module.ts</a:t>
            </a:r>
            <a:r>
              <a:rPr lang="en-US" dirty="0"/>
              <a:t> file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52</a:t>
            </a:fld>
            <a:endParaRPr lang="en-US" dirty="0">
              <a:solidFill>
                <a:srgbClr val="6A737B"/>
              </a:solidFill>
            </a:endParaRPr>
          </a:p>
        </p:txBody>
      </p:sp>
      <p:pic>
        <p:nvPicPr>
          <p:cNvPr id="5" name="Picture 4"/>
          <p:cNvPicPr/>
          <p:nvPr/>
        </p:nvPicPr>
        <p:blipFill>
          <a:blip r:embed="rId2"/>
          <a:stretch>
            <a:fillRect/>
          </a:stretch>
        </p:blipFill>
        <p:spPr>
          <a:xfrm>
            <a:off x="482600" y="3080407"/>
            <a:ext cx="7001641" cy="1066800"/>
          </a:xfrm>
          <a:prstGeom prst="rect">
            <a:avLst/>
          </a:prstGeom>
        </p:spPr>
      </p:pic>
      <p:pic>
        <p:nvPicPr>
          <p:cNvPr id="6" name="Picture 5"/>
          <p:cNvPicPr/>
          <p:nvPr/>
        </p:nvPicPr>
        <p:blipFill>
          <a:blip r:embed="rId3"/>
          <a:stretch>
            <a:fillRect/>
          </a:stretch>
        </p:blipFill>
        <p:spPr>
          <a:xfrm>
            <a:off x="482600" y="4466021"/>
            <a:ext cx="2513726" cy="318814"/>
          </a:xfrm>
          <a:prstGeom prst="rect">
            <a:avLst/>
          </a:prstGeom>
        </p:spPr>
      </p:pic>
    </p:spTree>
    <p:extLst>
      <p:ext uri="{BB962C8B-B14F-4D97-AF65-F5344CB8AC3E}">
        <p14:creationId xmlns:p14="http://schemas.microsoft.com/office/powerpoint/2010/main" val="206258983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the Service in our Components</a:t>
            </a:r>
          </a:p>
        </p:txBody>
      </p:sp>
      <p:sp>
        <p:nvSpPr>
          <p:cNvPr id="3" name="Content Placeholder 2"/>
          <p:cNvSpPr>
            <a:spLocks noGrp="1"/>
          </p:cNvSpPr>
          <p:nvPr>
            <p:ph idx="1"/>
          </p:nvPr>
        </p:nvSpPr>
        <p:spPr/>
        <p:txBody>
          <a:bodyPr/>
          <a:lstStyle/>
          <a:p>
            <a:r>
              <a:rPr lang="en-US" dirty="0"/>
              <a:t>Open up our /</a:t>
            </a:r>
            <a:r>
              <a:rPr lang="en-US" dirty="0" err="1"/>
              <a:t>src</a:t>
            </a:r>
            <a:r>
              <a:rPr lang="en-US" dirty="0"/>
              <a:t>/app/card-list/card-</a:t>
            </a:r>
            <a:r>
              <a:rPr lang="en-US" dirty="0" err="1"/>
              <a:t>list.components.ts</a:t>
            </a:r>
            <a:r>
              <a:rPr lang="en-US" dirty="0"/>
              <a:t> file and import the service and add it in the constructor via dependency injection:</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53</a:t>
            </a:fld>
            <a:endParaRPr lang="en-US" dirty="0">
              <a:solidFill>
                <a:srgbClr val="6A737B"/>
              </a:solidFill>
            </a:endParaRPr>
          </a:p>
        </p:txBody>
      </p:sp>
      <p:pic>
        <p:nvPicPr>
          <p:cNvPr id="5" name="Picture 4"/>
          <p:cNvPicPr/>
          <p:nvPr/>
        </p:nvPicPr>
        <p:blipFill>
          <a:blip r:embed="rId2"/>
          <a:stretch>
            <a:fillRect/>
          </a:stretch>
        </p:blipFill>
        <p:spPr>
          <a:xfrm>
            <a:off x="609600" y="1981200"/>
            <a:ext cx="4038600" cy="4099331"/>
          </a:xfrm>
          <a:prstGeom prst="rect">
            <a:avLst/>
          </a:prstGeom>
        </p:spPr>
      </p:pic>
    </p:spTree>
    <p:extLst>
      <p:ext uri="{BB962C8B-B14F-4D97-AF65-F5344CB8AC3E}">
        <p14:creationId xmlns:p14="http://schemas.microsoft.com/office/powerpoint/2010/main" val="407030884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the Service in our Components – cont.</a:t>
            </a:r>
          </a:p>
        </p:txBody>
      </p:sp>
      <p:sp>
        <p:nvSpPr>
          <p:cNvPr id="3" name="Content Placeholder 2"/>
          <p:cNvSpPr>
            <a:spLocks noGrp="1"/>
          </p:cNvSpPr>
          <p:nvPr>
            <p:ph idx="1"/>
          </p:nvPr>
        </p:nvSpPr>
        <p:spPr/>
        <p:txBody>
          <a:bodyPr anchor="ctr"/>
          <a:lstStyle/>
          <a:p>
            <a:r>
              <a:rPr lang="en-US" dirty="0"/>
              <a:t>Next, update the methods beneath the constructor</a:t>
            </a:r>
          </a:p>
          <a:p>
            <a:pPr>
              <a:tabLst>
                <a:tab pos="6578600" algn="l"/>
              </a:tabLst>
            </a:pPr>
            <a:r>
              <a:rPr lang="en-US" dirty="0"/>
              <a:t>Similarly, do this in /</a:t>
            </a:r>
            <a:r>
              <a:rPr lang="en-US" dirty="0" err="1"/>
              <a:t>src</a:t>
            </a:r>
            <a:r>
              <a:rPr lang="en-US" dirty="0"/>
              <a:t>/app/card-detail/card-</a:t>
            </a:r>
            <a:r>
              <a:rPr lang="en-US" dirty="0" err="1"/>
              <a:t>detail.components.ts</a:t>
            </a:r>
            <a:r>
              <a:rPr lang="en-US" dirty="0"/>
              <a:t> because we want to cards data as well.</a:t>
            </a:r>
          </a:p>
          <a:p>
            <a:pPr>
              <a:tabLst>
                <a:tab pos="6578600" algn="l"/>
              </a:tabLst>
            </a:pPr>
            <a:r>
              <a:rPr lang="en-US" dirty="0"/>
              <a:t>Now try it out!  You should see the mock cards </a:t>
            </a:r>
            <a:r>
              <a:rPr lang="en-US"/>
              <a:t>data in your app.</a:t>
            </a:r>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54</a:t>
            </a:fld>
            <a:endParaRPr lang="en-US" dirty="0">
              <a:solidFill>
                <a:srgbClr val="6A737B"/>
              </a:solidFill>
            </a:endParaRPr>
          </a:p>
        </p:txBody>
      </p:sp>
    </p:spTree>
    <p:extLst>
      <p:ext uri="{BB962C8B-B14F-4D97-AF65-F5344CB8AC3E}">
        <p14:creationId xmlns:p14="http://schemas.microsoft.com/office/powerpoint/2010/main" val="1138801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Routing</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55</a:t>
            </a:fld>
            <a:endParaRPr lang="en-US" dirty="0">
              <a:solidFill>
                <a:srgbClr val="6A737B"/>
              </a:solidFill>
            </a:endParaRPr>
          </a:p>
        </p:txBody>
      </p:sp>
      <p:sp>
        <p:nvSpPr>
          <p:cNvPr id="5" name="Content Placeholder 2"/>
          <p:cNvSpPr txBox="1">
            <a:spLocks/>
          </p:cNvSpPr>
          <p:nvPr/>
        </p:nvSpPr>
        <p:spPr bwMode="auto">
          <a:xfrm>
            <a:off x="381000" y="1280782"/>
            <a:ext cx="8597900" cy="527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endParaRPr lang="en-US" sz="2800" kern="0" dirty="0"/>
          </a:p>
          <a:p>
            <a:r>
              <a:rPr lang="en-US" sz="2800" kern="0" dirty="0"/>
              <a:t>We will add a card detail page, so when users click a card in the list, it navigates to a detail view of the selected card.</a:t>
            </a:r>
          </a:p>
          <a:p>
            <a:endParaRPr lang="en-US" sz="2800" kern="0" dirty="0"/>
          </a:p>
        </p:txBody>
      </p:sp>
    </p:spTree>
    <p:extLst>
      <p:ext uri="{BB962C8B-B14F-4D97-AF65-F5344CB8AC3E}">
        <p14:creationId xmlns:p14="http://schemas.microsoft.com/office/powerpoint/2010/main" val="32032746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Routing – Add </a:t>
            </a:r>
            <a:r>
              <a:rPr lang="en-US" b="0" dirty="0" err="1"/>
              <a:t>AppRoutingModule</a:t>
            </a:r>
            <a:endParaRPr lang="en-US" b="0"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56</a:t>
            </a:fld>
            <a:endParaRPr lang="en-US" dirty="0">
              <a:solidFill>
                <a:srgbClr val="6A737B"/>
              </a:solidFill>
            </a:endParaRPr>
          </a:p>
        </p:txBody>
      </p:sp>
      <p:sp>
        <p:nvSpPr>
          <p:cNvPr id="5" name="Content Placeholder 2"/>
          <p:cNvSpPr txBox="1">
            <a:spLocks/>
          </p:cNvSpPr>
          <p:nvPr/>
        </p:nvSpPr>
        <p:spPr bwMode="auto">
          <a:xfrm>
            <a:off x="381000" y="1280783"/>
            <a:ext cx="8597900" cy="24530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r>
              <a:rPr lang="en-CA" dirty="0"/>
              <a:t>An Angular best practice is to load and configure the router in a separate, top-level module that is dedicated to routing and imported by the root </a:t>
            </a:r>
            <a:r>
              <a:rPr lang="en-CA" dirty="0" err="1"/>
              <a:t>AppModule</a:t>
            </a:r>
            <a:r>
              <a:rPr lang="en-CA" dirty="0"/>
              <a:t>.</a:t>
            </a:r>
          </a:p>
          <a:p>
            <a:r>
              <a:rPr lang="en-CA" dirty="0"/>
              <a:t>By convention, the module class name is </a:t>
            </a:r>
            <a:r>
              <a:rPr lang="en-CA" dirty="0" err="1"/>
              <a:t>AppRoutingModule</a:t>
            </a:r>
            <a:r>
              <a:rPr lang="en-CA" dirty="0"/>
              <a:t> and it belongs in the app-</a:t>
            </a:r>
            <a:r>
              <a:rPr lang="en-CA" dirty="0" err="1"/>
              <a:t>routing.module.ts</a:t>
            </a:r>
            <a:r>
              <a:rPr lang="en-CA" dirty="0"/>
              <a:t> in the </a:t>
            </a:r>
            <a:r>
              <a:rPr lang="en-CA" dirty="0" err="1"/>
              <a:t>src</a:t>
            </a:r>
            <a:r>
              <a:rPr lang="en-CA" dirty="0"/>
              <a:t>/app folder.</a:t>
            </a:r>
          </a:p>
          <a:p>
            <a:r>
              <a:rPr lang="en-CA" dirty="0"/>
              <a:t>Use the CLI to generate it</a:t>
            </a:r>
          </a:p>
          <a:p>
            <a:pPr marL="0" indent="0">
              <a:buNone/>
            </a:pPr>
            <a:endParaRPr lang="en-CA" dirty="0"/>
          </a:p>
          <a:p>
            <a:endParaRPr lang="en-CA" dirty="0"/>
          </a:p>
          <a:p>
            <a:pPr marL="234950" lvl="1" indent="0">
              <a:buNone/>
            </a:pPr>
            <a:r>
              <a:rPr lang="en-CA" dirty="0"/>
              <a:t>--flat puts the file in </a:t>
            </a:r>
            <a:r>
              <a:rPr lang="en-CA" dirty="0" err="1"/>
              <a:t>src</a:t>
            </a:r>
            <a:r>
              <a:rPr lang="en-CA" dirty="0"/>
              <a:t>/app instead of its own folder.</a:t>
            </a:r>
          </a:p>
          <a:p>
            <a:pPr marL="234950" lvl="1" indent="0">
              <a:buNone/>
            </a:pPr>
            <a:r>
              <a:rPr lang="en-CA" dirty="0"/>
              <a:t>--module=app tells the CLI to register it in the imports array of the </a:t>
            </a:r>
            <a:r>
              <a:rPr lang="en-CA" dirty="0" err="1"/>
              <a:t>AppModule</a:t>
            </a:r>
            <a:r>
              <a:rPr lang="en-CA" dirty="0"/>
              <a:t>.</a:t>
            </a:r>
          </a:p>
          <a:p>
            <a:endParaRPr lang="en-US" sz="2800" kern="0" dirty="0"/>
          </a:p>
        </p:txBody>
      </p:sp>
      <p:sp>
        <p:nvSpPr>
          <p:cNvPr id="8" name="TextBox 7">
            <a:extLst>
              <a:ext uri="{FF2B5EF4-FFF2-40B4-BE49-F238E27FC236}">
                <a16:creationId xmlns="" xmlns:a16="http://schemas.microsoft.com/office/drawing/2014/main" id="{A6F062C3-83D4-E64B-A7F1-0E3E844FDE5B}"/>
              </a:ext>
            </a:extLst>
          </p:cNvPr>
          <p:cNvSpPr txBox="1"/>
          <p:nvPr/>
        </p:nvSpPr>
        <p:spPr>
          <a:xfrm>
            <a:off x="1066800" y="3861746"/>
            <a:ext cx="6858000" cy="923330"/>
          </a:xfrm>
          <a:prstGeom prst="rect">
            <a:avLst/>
          </a:prstGeom>
          <a:solidFill>
            <a:schemeClr val="accent4"/>
          </a:solidFill>
        </p:spPr>
        <p:txBody>
          <a:bodyPr wrap="square" rtlCol="0">
            <a:spAutoFit/>
          </a:bodyPr>
          <a:lstStyle/>
          <a:p>
            <a:endParaRPr lang="en-US" dirty="0"/>
          </a:p>
          <a:p>
            <a:r>
              <a:rPr lang="en-CA" dirty="0">
                <a:solidFill>
                  <a:schemeClr val="tx2"/>
                </a:solidFill>
              </a:rPr>
              <a:t>ng generate module app-routing --flat --module=app</a:t>
            </a:r>
            <a:endParaRPr lang="en-US" dirty="0">
              <a:solidFill>
                <a:schemeClr val="tx2"/>
              </a:solidFill>
            </a:endParaRPr>
          </a:p>
          <a:p>
            <a:endParaRPr lang="en-US" dirty="0"/>
          </a:p>
        </p:txBody>
      </p:sp>
    </p:spTree>
    <p:extLst>
      <p:ext uri="{BB962C8B-B14F-4D97-AF65-F5344CB8AC3E}">
        <p14:creationId xmlns:p14="http://schemas.microsoft.com/office/powerpoint/2010/main" val="3398862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Routing – Add </a:t>
            </a:r>
            <a:r>
              <a:rPr lang="en-US" b="0" dirty="0" err="1"/>
              <a:t>AppRoutingModule</a:t>
            </a:r>
            <a:endParaRPr lang="en-US" b="0"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57</a:t>
            </a:fld>
            <a:endParaRPr lang="en-US" dirty="0">
              <a:solidFill>
                <a:srgbClr val="6A737B"/>
              </a:solidFill>
            </a:endParaRPr>
          </a:p>
        </p:txBody>
      </p:sp>
      <p:sp>
        <p:nvSpPr>
          <p:cNvPr id="5" name="Content Placeholder 2"/>
          <p:cNvSpPr txBox="1">
            <a:spLocks/>
          </p:cNvSpPr>
          <p:nvPr/>
        </p:nvSpPr>
        <p:spPr bwMode="auto">
          <a:xfrm>
            <a:off x="381000" y="1280783"/>
            <a:ext cx="8597900" cy="624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r>
              <a:rPr lang="en-CA" dirty="0"/>
              <a:t>The generated file looks like this:</a:t>
            </a:r>
            <a:endParaRPr lang="en-CA" sz="3200" dirty="0">
              <a:latin typeface="Times New Roman" panose="02020603050405020304" pitchFamily="18" charset="0"/>
              <a:ea typeface="Times New Roman" panose="02020603050405020304" pitchFamily="18" charset="0"/>
            </a:endParaRPr>
          </a:p>
          <a:p>
            <a:pPr marL="0" indent="0">
              <a:buNone/>
            </a:pPr>
            <a:endParaRPr lang="en-CA" dirty="0"/>
          </a:p>
        </p:txBody>
      </p:sp>
      <p:sp>
        <p:nvSpPr>
          <p:cNvPr id="11" name="TextBox 10">
            <a:extLst>
              <a:ext uri="{FF2B5EF4-FFF2-40B4-BE49-F238E27FC236}">
                <a16:creationId xmlns="" xmlns:a16="http://schemas.microsoft.com/office/drawing/2014/main" id="{138AD704-90F7-8747-9954-B231EBF72915}"/>
              </a:ext>
            </a:extLst>
          </p:cNvPr>
          <p:cNvSpPr txBox="1"/>
          <p:nvPr/>
        </p:nvSpPr>
        <p:spPr>
          <a:xfrm>
            <a:off x="838200" y="2057400"/>
            <a:ext cx="7543800" cy="3862596"/>
          </a:xfrm>
          <a:prstGeom prst="rect">
            <a:avLst/>
          </a:prstGeom>
          <a:solidFill>
            <a:schemeClr val="accent4"/>
          </a:solidFill>
        </p:spPr>
        <p:txBody>
          <a:bodyPr wrap="square" rtlCol="0">
            <a:spAutoFit/>
          </a:bodyPr>
          <a:lstStyle/>
          <a:p>
            <a:pPr marL="457200">
              <a:spcAft>
                <a:spcPts val="600"/>
              </a:spcAft>
            </a:pPr>
            <a:r>
              <a:rPr lang="en-CA" sz="2000" dirty="0">
                <a:latin typeface="Times New Roman" panose="02020603050405020304" pitchFamily="18" charset="0"/>
                <a:ea typeface="Times New Roman" panose="02020603050405020304" pitchFamily="18" charset="0"/>
              </a:rPr>
              <a:t> </a:t>
            </a:r>
          </a:p>
          <a:p>
            <a:pPr>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CA" b="1" dirty="0">
                <a:solidFill>
                  <a:srgbClr val="CC7832"/>
                </a:solidFill>
                <a:latin typeface="Menlo" panose="020B0609030804020204" pitchFamily="49" charset="0"/>
                <a:ea typeface="Times New Roman" panose="02020603050405020304" pitchFamily="18" charset="0"/>
              </a:rPr>
              <a:t>import </a:t>
            </a:r>
            <a:r>
              <a:rPr lang="en-CA" dirty="0">
                <a:solidFill>
                  <a:srgbClr val="A9B7C6"/>
                </a:solidFill>
                <a:latin typeface="Menlo" panose="020B0609030804020204" pitchFamily="49" charset="0"/>
                <a:ea typeface="Times New Roman" panose="02020603050405020304" pitchFamily="18" charset="0"/>
              </a:rPr>
              <a:t>{ </a:t>
            </a:r>
            <a:r>
              <a:rPr lang="en-CA" b="1" dirty="0" err="1">
                <a:solidFill>
                  <a:srgbClr val="CC7832"/>
                </a:solidFill>
                <a:latin typeface="Menlo" panose="020B0609030804020204" pitchFamily="49" charset="0"/>
                <a:ea typeface="Times New Roman" panose="02020603050405020304" pitchFamily="18" charset="0"/>
              </a:rPr>
              <a:t>NgModule</a:t>
            </a:r>
            <a:r>
              <a:rPr lang="en-CA" b="1" dirty="0">
                <a:solidFill>
                  <a:srgbClr val="CC7832"/>
                </a:solidFill>
                <a:latin typeface="Menlo" panose="020B0609030804020204" pitchFamily="49" charset="0"/>
                <a:ea typeface="Times New Roman" panose="02020603050405020304" pitchFamily="18" charset="0"/>
              </a:rPr>
              <a:t> </a:t>
            </a:r>
            <a:r>
              <a:rPr lang="en-CA" dirty="0">
                <a:solidFill>
                  <a:srgbClr val="A9B7C6"/>
                </a:solidFill>
                <a:latin typeface="Menlo" panose="020B0609030804020204" pitchFamily="49" charset="0"/>
                <a:ea typeface="Times New Roman" panose="02020603050405020304" pitchFamily="18" charset="0"/>
              </a:rPr>
              <a:t>} </a:t>
            </a:r>
            <a:r>
              <a:rPr lang="en-CA" b="1" dirty="0">
                <a:solidFill>
                  <a:srgbClr val="CC7832"/>
                </a:solidFill>
                <a:latin typeface="Menlo" panose="020B0609030804020204" pitchFamily="49" charset="0"/>
                <a:ea typeface="Times New Roman" panose="02020603050405020304" pitchFamily="18" charset="0"/>
              </a:rPr>
              <a:t>from </a:t>
            </a:r>
            <a:r>
              <a:rPr lang="en-CA" dirty="0">
                <a:solidFill>
                  <a:srgbClr val="A9B7C6"/>
                </a:solidFill>
                <a:latin typeface="Menlo" panose="020B0609030804020204" pitchFamily="49" charset="0"/>
                <a:ea typeface="Times New Roman" panose="02020603050405020304" pitchFamily="18" charset="0"/>
              </a:rPr>
              <a:t>'@</a:t>
            </a:r>
            <a:r>
              <a:rPr lang="en-CA" b="1" dirty="0">
                <a:solidFill>
                  <a:srgbClr val="CC7832"/>
                </a:solidFill>
                <a:latin typeface="Menlo" panose="020B0609030804020204" pitchFamily="49" charset="0"/>
                <a:ea typeface="Times New Roman" panose="02020603050405020304" pitchFamily="18" charset="0"/>
              </a:rPr>
              <a:t>angular</a:t>
            </a:r>
            <a:r>
              <a:rPr lang="en-CA" dirty="0">
                <a:solidFill>
                  <a:srgbClr val="A9B7C6"/>
                </a:solidFill>
                <a:latin typeface="Menlo" panose="020B0609030804020204" pitchFamily="49" charset="0"/>
                <a:ea typeface="Times New Roman" panose="02020603050405020304" pitchFamily="18" charset="0"/>
              </a:rPr>
              <a:t>/</a:t>
            </a:r>
            <a:r>
              <a:rPr lang="en-CA" b="1" dirty="0">
                <a:solidFill>
                  <a:srgbClr val="CC7832"/>
                </a:solidFill>
                <a:latin typeface="Menlo" panose="020B0609030804020204" pitchFamily="49" charset="0"/>
                <a:ea typeface="Times New Roman" panose="02020603050405020304" pitchFamily="18" charset="0"/>
              </a:rPr>
              <a:t>core</a:t>
            </a:r>
            <a:r>
              <a:rPr lang="en-CA" dirty="0">
                <a:solidFill>
                  <a:srgbClr val="A9B7C6"/>
                </a:solidFill>
                <a:latin typeface="Menlo" panose="020B0609030804020204" pitchFamily="49" charset="0"/>
                <a:ea typeface="Times New Roman" panose="02020603050405020304" pitchFamily="18" charset="0"/>
              </a:rPr>
              <a:t>';</a:t>
            </a:r>
            <a:br>
              <a:rPr lang="en-CA" dirty="0">
                <a:solidFill>
                  <a:srgbClr val="A9B7C6"/>
                </a:solidFill>
                <a:latin typeface="Menlo" panose="020B0609030804020204" pitchFamily="49" charset="0"/>
                <a:ea typeface="Times New Roman" panose="02020603050405020304" pitchFamily="18" charset="0"/>
              </a:rPr>
            </a:br>
            <a:r>
              <a:rPr lang="en-CA" b="1" dirty="0">
                <a:solidFill>
                  <a:srgbClr val="CC7832"/>
                </a:solidFill>
                <a:latin typeface="Menlo" panose="020B0609030804020204" pitchFamily="49" charset="0"/>
                <a:ea typeface="Times New Roman" panose="02020603050405020304" pitchFamily="18" charset="0"/>
              </a:rPr>
              <a:t>import </a:t>
            </a:r>
            <a:r>
              <a:rPr lang="en-CA" dirty="0">
                <a:solidFill>
                  <a:srgbClr val="A9B7C6"/>
                </a:solidFill>
                <a:latin typeface="Menlo" panose="020B0609030804020204" pitchFamily="49" charset="0"/>
                <a:ea typeface="Times New Roman" panose="02020603050405020304" pitchFamily="18" charset="0"/>
              </a:rPr>
              <a:t>{ </a:t>
            </a:r>
            <a:r>
              <a:rPr lang="en-CA" b="1" dirty="0" err="1">
                <a:solidFill>
                  <a:srgbClr val="CC7832"/>
                </a:solidFill>
                <a:latin typeface="Menlo" panose="020B0609030804020204" pitchFamily="49" charset="0"/>
                <a:ea typeface="Times New Roman" panose="02020603050405020304" pitchFamily="18" charset="0"/>
              </a:rPr>
              <a:t>CommonModule</a:t>
            </a:r>
            <a:r>
              <a:rPr lang="en-CA" b="1" dirty="0">
                <a:solidFill>
                  <a:srgbClr val="CC7832"/>
                </a:solidFill>
                <a:latin typeface="Menlo" panose="020B0609030804020204" pitchFamily="49" charset="0"/>
                <a:ea typeface="Times New Roman" panose="02020603050405020304" pitchFamily="18" charset="0"/>
              </a:rPr>
              <a:t> </a:t>
            </a:r>
            <a:r>
              <a:rPr lang="en-CA" dirty="0">
                <a:solidFill>
                  <a:srgbClr val="A9B7C6"/>
                </a:solidFill>
                <a:latin typeface="Menlo" panose="020B0609030804020204" pitchFamily="49" charset="0"/>
                <a:ea typeface="Times New Roman" panose="02020603050405020304" pitchFamily="18" charset="0"/>
              </a:rPr>
              <a:t>} </a:t>
            </a:r>
            <a:r>
              <a:rPr lang="en-CA" b="1" dirty="0">
                <a:solidFill>
                  <a:srgbClr val="CC7832"/>
                </a:solidFill>
                <a:latin typeface="Menlo" panose="020B0609030804020204" pitchFamily="49" charset="0"/>
                <a:ea typeface="Times New Roman" panose="02020603050405020304" pitchFamily="18" charset="0"/>
              </a:rPr>
              <a:t>from </a:t>
            </a:r>
            <a:r>
              <a:rPr lang="en-CA" dirty="0">
                <a:solidFill>
                  <a:srgbClr val="A9B7C6"/>
                </a:solidFill>
                <a:latin typeface="Menlo" panose="020B0609030804020204" pitchFamily="49" charset="0"/>
                <a:ea typeface="Times New Roman" panose="02020603050405020304" pitchFamily="18" charset="0"/>
              </a:rPr>
              <a:t>'@</a:t>
            </a:r>
            <a:r>
              <a:rPr lang="en-CA" b="1" dirty="0">
                <a:solidFill>
                  <a:srgbClr val="CC7832"/>
                </a:solidFill>
                <a:latin typeface="Menlo" panose="020B0609030804020204" pitchFamily="49" charset="0"/>
                <a:ea typeface="Times New Roman" panose="02020603050405020304" pitchFamily="18" charset="0"/>
              </a:rPr>
              <a:t>angular</a:t>
            </a:r>
            <a:r>
              <a:rPr lang="en-CA" dirty="0">
                <a:solidFill>
                  <a:srgbClr val="A9B7C6"/>
                </a:solidFill>
                <a:latin typeface="Menlo" panose="020B0609030804020204" pitchFamily="49" charset="0"/>
                <a:ea typeface="Times New Roman" panose="02020603050405020304" pitchFamily="18" charset="0"/>
              </a:rPr>
              <a:t>/</a:t>
            </a:r>
            <a:r>
              <a:rPr lang="en-CA" b="1" dirty="0">
                <a:solidFill>
                  <a:srgbClr val="CC7832"/>
                </a:solidFill>
                <a:latin typeface="Menlo" panose="020B0609030804020204" pitchFamily="49" charset="0"/>
                <a:ea typeface="Times New Roman" panose="02020603050405020304" pitchFamily="18" charset="0"/>
              </a:rPr>
              <a:t>common</a:t>
            </a:r>
            <a:r>
              <a:rPr lang="en-CA" dirty="0">
                <a:solidFill>
                  <a:srgbClr val="A9B7C6"/>
                </a:solidFill>
                <a:latin typeface="Menlo" panose="020B0609030804020204" pitchFamily="49" charset="0"/>
                <a:ea typeface="Times New Roman" panose="02020603050405020304" pitchFamily="18" charset="0"/>
              </a:rPr>
              <a:t>;</a:t>
            </a:r>
            <a:br>
              <a:rPr lang="en-CA" dirty="0">
                <a:solidFill>
                  <a:srgbClr val="A9B7C6"/>
                </a:solidFill>
                <a:latin typeface="Menlo" panose="020B0609030804020204" pitchFamily="49" charset="0"/>
                <a:ea typeface="Times New Roman" panose="02020603050405020304" pitchFamily="18" charset="0"/>
              </a:rPr>
            </a:br>
            <a:r>
              <a:rPr lang="en-CA" dirty="0">
                <a:solidFill>
                  <a:srgbClr val="A9B7C6"/>
                </a:solidFill>
                <a:latin typeface="Menlo" panose="020B0609030804020204" pitchFamily="49" charset="0"/>
                <a:ea typeface="Times New Roman" panose="02020603050405020304" pitchFamily="18" charset="0"/>
              </a:rPr>
              <a:t/>
            </a:r>
            <a:br>
              <a:rPr lang="en-CA" dirty="0">
                <a:solidFill>
                  <a:srgbClr val="A9B7C6"/>
                </a:solidFill>
                <a:latin typeface="Menlo" panose="020B0609030804020204" pitchFamily="49" charset="0"/>
                <a:ea typeface="Times New Roman" panose="02020603050405020304" pitchFamily="18" charset="0"/>
              </a:rPr>
            </a:br>
            <a:r>
              <a:rPr lang="en-CA" dirty="0">
                <a:solidFill>
                  <a:srgbClr val="A9B7C6"/>
                </a:solidFill>
                <a:latin typeface="Menlo" panose="020B0609030804020204" pitchFamily="49" charset="0"/>
                <a:ea typeface="Times New Roman" panose="02020603050405020304" pitchFamily="18" charset="0"/>
              </a:rPr>
              <a:t>@</a:t>
            </a:r>
            <a:r>
              <a:rPr lang="en-CA" b="1" dirty="0" err="1">
                <a:solidFill>
                  <a:srgbClr val="CC7832"/>
                </a:solidFill>
                <a:latin typeface="Menlo" panose="020B0609030804020204" pitchFamily="49" charset="0"/>
                <a:ea typeface="Times New Roman" panose="02020603050405020304" pitchFamily="18" charset="0"/>
              </a:rPr>
              <a:t>NgModule</a:t>
            </a:r>
            <a:r>
              <a:rPr lang="en-CA" dirty="0">
                <a:solidFill>
                  <a:srgbClr val="A9B7C6"/>
                </a:solidFill>
                <a:latin typeface="Menlo" panose="020B0609030804020204" pitchFamily="49" charset="0"/>
                <a:ea typeface="Times New Roman" panose="02020603050405020304" pitchFamily="18" charset="0"/>
              </a:rPr>
              <a:t>(</a:t>
            </a:r>
            <a:r>
              <a:rPr lang="en-CA" dirty="0">
                <a:solidFill>
                  <a:srgbClr val="6A8759"/>
                </a:solidFill>
                <a:latin typeface="Menlo" panose="020B0609030804020204" pitchFamily="49" charset="0"/>
                <a:ea typeface="Times New Roman" panose="02020603050405020304" pitchFamily="18" charset="0"/>
              </a:rPr>
              <a:t>{</a:t>
            </a:r>
            <a:br>
              <a:rPr lang="en-CA" dirty="0">
                <a:solidFill>
                  <a:srgbClr val="6A8759"/>
                </a:solidFill>
                <a:latin typeface="Menlo" panose="020B0609030804020204" pitchFamily="49" charset="0"/>
                <a:ea typeface="Times New Roman" panose="02020603050405020304" pitchFamily="18" charset="0"/>
              </a:rPr>
            </a:br>
            <a:r>
              <a:rPr lang="en-CA" dirty="0">
                <a:solidFill>
                  <a:srgbClr val="6A8759"/>
                </a:solidFill>
                <a:latin typeface="Menlo" panose="020B0609030804020204" pitchFamily="49" charset="0"/>
                <a:ea typeface="Times New Roman" panose="02020603050405020304" pitchFamily="18" charset="0"/>
              </a:rPr>
              <a:t>  imports: [</a:t>
            </a:r>
            <a:br>
              <a:rPr lang="en-CA" dirty="0">
                <a:solidFill>
                  <a:srgbClr val="6A8759"/>
                </a:solidFill>
                <a:latin typeface="Menlo" panose="020B0609030804020204" pitchFamily="49" charset="0"/>
                <a:ea typeface="Times New Roman" panose="02020603050405020304" pitchFamily="18" charset="0"/>
              </a:rPr>
            </a:br>
            <a:r>
              <a:rPr lang="en-CA" dirty="0">
                <a:solidFill>
                  <a:srgbClr val="6A8759"/>
                </a:solidFill>
                <a:latin typeface="Menlo" panose="020B0609030804020204" pitchFamily="49" charset="0"/>
                <a:ea typeface="Times New Roman" panose="02020603050405020304" pitchFamily="18" charset="0"/>
              </a:rPr>
              <a:t>    </a:t>
            </a:r>
            <a:r>
              <a:rPr lang="en-CA" sz="2000" dirty="0" err="1">
                <a:solidFill>
                  <a:srgbClr val="6A8759"/>
                </a:solidFill>
                <a:latin typeface="Menlo" panose="020B0609030804020204" pitchFamily="49" charset="0"/>
                <a:ea typeface="Times New Roman" panose="02020603050405020304" pitchFamily="18" charset="0"/>
              </a:rPr>
              <a:t>CommonModule</a:t>
            </a:r>
            <a:r>
              <a:rPr lang="en-CA" dirty="0">
                <a:solidFill>
                  <a:srgbClr val="6A8759"/>
                </a:solidFill>
                <a:latin typeface="Menlo" panose="020B0609030804020204" pitchFamily="49" charset="0"/>
                <a:ea typeface="Times New Roman" panose="02020603050405020304" pitchFamily="18" charset="0"/>
              </a:rPr>
              <a:t/>
            </a:r>
            <a:br>
              <a:rPr lang="en-CA" dirty="0">
                <a:solidFill>
                  <a:srgbClr val="6A8759"/>
                </a:solidFill>
                <a:latin typeface="Menlo" panose="020B0609030804020204" pitchFamily="49" charset="0"/>
                <a:ea typeface="Times New Roman" panose="02020603050405020304" pitchFamily="18" charset="0"/>
              </a:rPr>
            </a:br>
            <a:r>
              <a:rPr lang="en-CA" dirty="0">
                <a:solidFill>
                  <a:srgbClr val="6A8759"/>
                </a:solidFill>
                <a:latin typeface="Menlo" panose="020B0609030804020204" pitchFamily="49" charset="0"/>
                <a:ea typeface="Times New Roman" panose="02020603050405020304" pitchFamily="18" charset="0"/>
              </a:rPr>
              <a:t>  ],</a:t>
            </a:r>
            <a:br>
              <a:rPr lang="en-CA" dirty="0">
                <a:solidFill>
                  <a:srgbClr val="6A8759"/>
                </a:solidFill>
                <a:latin typeface="Menlo" panose="020B0609030804020204" pitchFamily="49" charset="0"/>
                <a:ea typeface="Times New Roman" panose="02020603050405020304" pitchFamily="18" charset="0"/>
              </a:rPr>
            </a:br>
            <a:r>
              <a:rPr lang="en-CA" dirty="0">
                <a:solidFill>
                  <a:srgbClr val="6A8759"/>
                </a:solidFill>
                <a:latin typeface="Menlo" panose="020B0609030804020204" pitchFamily="49" charset="0"/>
                <a:ea typeface="Times New Roman" panose="02020603050405020304" pitchFamily="18" charset="0"/>
              </a:rPr>
              <a:t>  declaration: []</a:t>
            </a:r>
            <a:br>
              <a:rPr lang="en-CA" dirty="0">
                <a:solidFill>
                  <a:srgbClr val="6A8759"/>
                </a:solidFill>
                <a:latin typeface="Menlo" panose="020B0609030804020204" pitchFamily="49" charset="0"/>
                <a:ea typeface="Times New Roman" panose="02020603050405020304" pitchFamily="18" charset="0"/>
              </a:rPr>
            </a:br>
            <a:r>
              <a:rPr lang="en-CA" dirty="0">
                <a:solidFill>
                  <a:srgbClr val="6A8759"/>
                </a:solidFill>
                <a:latin typeface="Menlo" panose="020B0609030804020204" pitchFamily="49" charset="0"/>
                <a:ea typeface="Times New Roman" panose="02020603050405020304" pitchFamily="18" charset="0"/>
              </a:rPr>
              <a:t/>
            </a:r>
            <a:br>
              <a:rPr lang="en-CA" dirty="0">
                <a:solidFill>
                  <a:srgbClr val="6A8759"/>
                </a:solidFill>
                <a:latin typeface="Menlo" panose="020B0609030804020204" pitchFamily="49" charset="0"/>
                <a:ea typeface="Times New Roman" panose="02020603050405020304" pitchFamily="18" charset="0"/>
              </a:rPr>
            </a:br>
            <a:r>
              <a:rPr lang="en-CA" dirty="0">
                <a:solidFill>
                  <a:srgbClr val="6A8759"/>
                </a:solidFill>
                <a:latin typeface="Menlo" panose="020B0609030804020204" pitchFamily="49" charset="0"/>
                <a:ea typeface="Times New Roman" panose="02020603050405020304" pitchFamily="18" charset="0"/>
              </a:rPr>
              <a:t>})</a:t>
            </a:r>
            <a:br>
              <a:rPr lang="en-CA" dirty="0">
                <a:solidFill>
                  <a:srgbClr val="6A8759"/>
                </a:solidFill>
                <a:latin typeface="Menlo" panose="020B0609030804020204" pitchFamily="49" charset="0"/>
                <a:ea typeface="Times New Roman" panose="02020603050405020304" pitchFamily="18" charset="0"/>
              </a:rPr>
            </a:br>
            <a:r>
              <a:rPr lang="en-CA" dirty="0">
                <a:solidFill>
                  <a:srgbClr val="6A8759"/>
                </a:solidFill>
                <a:latin typeface="Menlo" panose="020B0609030804020204" pitchFamily="49" charset="0"/>
                <a:ea typeface="Times New Roman" panose="02020603050405020304" pitchFamily="18" charset="0"/>
              </a:rPr>
              <a:t>export class </a:t>
            </a:r>
            <a:r>
              <a:rPr lang="en-CA" dirty="0" err="1">
                <a:solidFill>
                  <a:srgbClr val="6A8759"/>
                </a:solidFill>
                <a:latin typeface="Menlo" panose="020B0609030804020204" pitchFamily="49" charset="0"/>
                <a:ea typeface="Times New Roman" panose="02020603050405020304" pitchFamily="18" charset="0"/>
              </a:rPr>
              <a:t>AppRoutingModule</a:t>
            </a:r>
            <a:r>
              <a:rPr lang="en-CA" dirty="0">
                <a:solidFill>
                  <a:srgbClr val="6A8759"/>
                </a:solidFill>
                <a:latin typeface="Menlo" panose="020B0609030804020204" pitchFamily="49" charset="0"/>
                <a:ea typeface="Times New Roman" panose="02020603050405020304" pitchFamily="18" charset="0"/>
              </a:rPr>
              <a:t> { }</a:t>
            </a:r>
            <a:endParaRPr lang="en-CA" sz="2000" dirty="0">
              <a:latin typeface="Times New Roman" panose="02020603050405020304" pitchFamily="18" charset="0"/>
              <a:ea typeface="Times New Roman" panose="02020603050405020304" pitchFamily="18" charset="0"/>
            </a:endParaRPr>
          </a:p>
          <a:p>
            <a:pPr marL="457200">
              <a:spcAft>
                <a:spcPts val="600"/>
              </a:spcAft>
            </a:pPr>
            <a:r>
              <a:rPr lang="en-CA" sz="2000" dirty="0">
                <a:latin typeface="Times New Roman" panose="02020603050405020304" pitchFamily="18" charset="0"/>
                <a:ea typeface="Times New Roman" panose="02020603050405020304" pitchFamily="18" charset="0"/>
              </a:rPr>
              <a:t> </a:t>
            </a:r>
            <a:endParaRPr lang="en-CA"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32476391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Routing – Add </a:t>
            </a:r>
            <a:r>
              <a:rPr lang="en-US" b="0" dirty="0" err="1"/>
              <a:t>AppRoutingModule</a:t>
            </a:r>
            <a:endParaRPr lang="en-US" b="0"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58</a:t>
            </a:fld>
            <a:endParaRPr lang="en-US" dirty="0">
              <a:solidFill>
                <a:srgbClr val="6A737B"/>
              </a:solidFill>
            </a:endParaRPr>
          </a:p>
        </p:txBody>
      </p:sp>
      <p:sp>
        <p:nvSpPr>
          <p:cNvPr id="5" name="Content Placeholder 2"/>
          <p:cNvSpPr txBox="1">
            <a:spLocks/>
          </p:cNvSpPr>
          <p:nvPr/>
        </p:nvSpPr>
        <p:spPr bwMode="auto">
          <a:xfrm>
            <a:off x="381000" y="1066801"/>
            <a:ext cx="8597900" cy="17841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r>
              <a:rPr lang="en-CA" sz="1400" dirty="0"/>
              <a:t>Generally we don’t declare components in a routing module, so we can delete the @</a:t>
            </a:r>
            <a:r>
              <a:rPr lang="en-CA" sz="1400" dirty="0" err="1"/>
              <a:t>NgModule.declarations</a:t>
            </a:r>
            <a:r>
              <a:rPr lang="en-CA" sz="1400" dirty="0"/>
              <a:t> array and delete </a:t>
            </a:r>
            <a:r>
              <a:rPr lang="en-CA" sz="1400" dirty="0" err="1"/>
              <a:t>CommonModule</a:t>
            </a:r>
            <a:r>
              <a:rPr lang="en-CA" sz="1400" dirty="0"/>
              <a:t> reference too.</a:t>
            </a:r>
          </a:p>
          <a:p>
            <a:r>
              <a:rPr lang="en-CA" sz="1400" dirty="0"/>
              <a:t>You’ll configure the router with Routers in the Route-Module, so import those two symbols from the @angular/router library.</a:t>
            </a:r>
          </a:p>
          <a:p>
            <a:r>
              <a:rPr lang="en-CA" sz="1400" dirty="0"/>
              <a:t>Add an @</a:t>
            </a:r>
            <a:r>
              <a:rPr lang="en-CA" sz="1400" dirty="0" err="1"/>
              <a:t>NgModule.exports</a:t>
            </a:r>
            <a:r>
              <a:rPr lang="en-CA" sz="1400" dirty="0"/>
              <a:t> array with </a:t>
            </a:r>
            <a:r>
              <a:rPr lang="en-CA" sz="1400" dirty="0" err="1"/>
              <a:t>RouterModule</a:t>
            </a:r>
            <a:r>
              <a:rPr lang="en-CA" sz="1400" dirty="0"/>
              <a:t> in it. Exporting </a:t>
            </a:r>
            <a:r>
              <a:rPr lang="en-CA" sz="1400" dirty="0" err="1"/>
              <a:t>RouterModule</a:t>
            </a:r>
            <a:r>
              <a:rPr lang="en-CA" sz="1400" dirty="0"/>
              <a:t> makes </a:t>
            </a:r>
            <a:r>
              <a:rPr lang="en-CA" sz="1400" dirty="0" err="1"/>
              <a:t>routerdirectives</a:t>
            </a:r>
            <a:r>
              <a:rPr lang="en-CA" sz="1400" dirty="0"/>
              <a:t> available for use in the </a:t>
            </a:r>
            <a:r>
              <a:rPr lang="en-CA" sz="1400" dirty="0" err="1"/>
              <a:t>AppModule</a:t>
            </a:r>
            <a:r>
              <a:rPr lang="en-CA" sz="1400" dirty="0"/>
              <a:t>.</a:t>
            </a:r>
          </a:p>
        </p:txBody>
      </p:sp>
      <p:sp>
        <p:nvSpPr>
          <p:cNvPr id="11" name="TextBox 10">
            <a:extLst>
              <a:ext uri="{FF2B5EF4-FFF2-40B4-BE49-F238E27FC236}">
                <a16:creationId xmlns="" xmlns:a16="http://schemas.microsoft.com/office/drawing/2014/main" id="{138AD704-90F7-8747-9954-B231EBF72915}"/>
              </a:ext>
            </a:extLst>
          </p:cNvPr>
          <p:cNvSpPr txBox="1"/>
          <p:nvPr/>
        </p:nvSpPr>
        <p:spPr>
          <a:xfrm>
            <a:off x="679450" y="3072265"/>
            <a:ext cx="7543800" cy="3200876"/>
          </a:xfrm>
          <a:prstGeom prst="rect">
            <a:avLst/>
          </a:prstGeom>
          <a:solidFill>
            <a:schemeClr val="accent4"/>
          </a:solidFill>
        </p:spPr>
        <p:txBody>
          <a:bodyPr wrap="square" rtlCol="0">
            <a:spAutoFit/>
          </a:bodyPr>
          <a:lstStyle/>
          <a:p>
            <a:pPr>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CA" sz="1400" b="1" dirty="0">
                <a:solidFill>
                  <a:srgbClr val="CC7832"/>
                </a:solidFill>
                <a:latin typeface="Menlo" panose="020B0609030804020204" pitchFamily="49" charset="0"/>
                <a:ea typeface="Times New Roman" panose="02020603050405020304" pitchFamily="18" charset="0"/>
              </a:rPr>
              <a:t>import </a:t>
            </a:r>
            <a:r>
              <a:rPr lang="en-CA" sz="1400" dirty="0">
                <a:solidFill>
                  <a:srgbClr val="A9B7C6"/>
                </a:solidFill>
                <a:latin typeface="Menlo" panose="020B0609030804020204" pitchFamily="49" charset="0"/>
                <a:ea typeface="Times New Roman" panose="02020603050405020304" pitchFamily="18" charset="0"/>
              </a:rPr>
              <a:t>{ </a:t>
            </a:r>
            <a:r>
              <a:rPr lang="en-CA" sz="1400" b="1" dirty="0" err="1">
                <a:solidFill>
                  <a:srgbClr val="CC7832"/>
                </a:solidFill>
                <a:latin typeface="Menlo" panose="020B0609030804020204" pitchFamily="49" charset="0"/>
                <a:ea typeface="Times New Roman" panose="02020603050405020304" pitchFamily="18" charset="0"/>
              </a:rPr>
              <a:t>NgModule</a:t>
            </a:r>
            <a:r>
              <a:rPr lang="en-CA" sz="1400" b="1" dirty="0">
                <a:solidFill>
                  <a:srgbClr val="CC7832"/>
                </a:solidFill>
                <a:latin typeface="Menlo" panose="020B0609030804020204" pitchFamily="49" charset="0"/>
                <a:ea typeface="Times New Roman" panose="02020603050405020304" pitchFamily="18" charset="0"/>
              </a:rPr>
              <a:t> </a:t>
            </a:r>
            <a:r>
              <a:rPr lang="en-CA" sz="1400" dirty="0">
                <a:solidFill>
                  <a:srgbClr val="A9B7C6"/>
                </a:solidFill>
                <a:latin typeface="Menlo" panose="020B0609030804020204" pitchFamily="49" charset="0"/>
                <a:ea typeface="Times New Roman" panose="02020603050405020304" pitchFamily="18" charset="0"/>
              </a:rPr>
              <a:t>} </a:t>
            </a:r>
            <a:r>
              <a:rPr lang="en-CA" sz="1400" b="1" dirty="0">
                <a:solidFill>
                  <a:srgbClr val="CC7832"/>
                </a:solidFill>
                <a:latin typeface="Menlo" panose="020B0609030804020204" pitchFamily="49" charset="0"/>
                <a:ea typeface="Times New Roman" panose="02020603050405020304" pitchFamily="18" charset="0"/>
              </a:rPr>
              <a:t>from </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angular</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core</a:t>
            </a:r>
            <a:r>
              <a:rPr lang="en-CA" sz="1400" dirty="0">
                <a:solidFill>
                  <a:srgbClr val="A9B7C6"/>
                </a:solidFill>
                <a:latin typeface="Menlo" panose="020B0609030804020204" pitchFamily="49" charset="0"/>
                <a:ea typeface="Times New Roman" panose="02020603050405020304" pitchFamily="18" charset="0"/>
              </a:rPr>
              <a:t>';</a:t>
            </a:r>
            <a:br>
              <a:rPr lang="en-CA" sz="1400" dirty="0">
                <a:solidFill>
                  <a:srgbClr val="A9B7C6"/>
                </a:solidFill>
                <a:latin typeface="Menlo" panose="020B0609030804020204" pitchFamily="49" charset="0"/>
                <a:ea typeface="Times New Roman" panose="02020603050405020304" pitchFamily="18" charset="0"/>
              </a:rPr>
            </a:br>
            <a:r>
              <a:rPr lang="en-CA" sz="1400" b="1" dirty="0">
                <a:solidFill>
                  <a:srgbClr val="CC7832"/>
                </a:solidFill>
                <a:latin typeface="Menlo" panose="020B0609030804020204" pitchFamily="49" charset="0"/>
                <a:ea typeface="Times New Roman" panose="02020603050405020304" pitchFamily="18" charset="0"/>
              </a:rPr>
              <a:t>import </a:t>
            </a:r>
            <a:r>
              <a:rPr lang="en-CA" sz="1400" dirty="0">
                <a:solidFill>
                  <a:srgbClr val="A9B7C6"/>
                </a:solidFill>
                <a:latin typeface="Menlo" panose="020B0609030804020204" pitchFamily="49" charset="0"/>
                <a:ea typeface="Times New Roman" panose="02020603050405020304" pitchFamily="18" charset="0"/>
              </a:rPr>
              <a:t>{ </a:t>
            </a:r>
            <a:r>
              <a:rPr lang="en-CA" sz="1400" b="1" dirty="0" err="1">
                <a:solidFill>
                  <a:srgbClr val="CC7832"/>
                </a:solidFill>
                <a:latin typeface="Menlo" panose="020B0609030804020204" pitchFamily="49" charset="0"/>
                <a:ea typeface="Times New Roman" panose="02020603050405020304" pitchFamily="18" charset="0"/>
              </a:rPr>
              <a:t>RouterModule</a:t>
            </a:r>
            <a:r>
              <a:rPr lang="en-CA" sz="1400" dirty="0">
                <a:solidFill>
                  <a:srgbClr val="A9B7C6"/>
                </a:solidFill>
                <a:latin typeface="Menlo" panose="020B0609030804020204" pitchFamily="49" charset="0"/>
                <a:ea typeface="Times New Roman" panose="02020603050405020304" pitchFamily="18" charset="0"/>
              </a:rPr>
              <a:t>, </a:t>
            </a:r>
            <a:r>
              <a:rPr lang="en-CA" sz="1400" b="1" dirty="0">
                <a:solidFill>
                  <a:srgbClr val="CC7832"/>
                </a:solidFill>
                <a:latin typeface="Menlo" panose="020B0609030804020204" pitchFamily="49" charset="0"/>
                <a:ea typeface="Times New Roman" panose="02020603050405020304" pitchFamily="18" charset="0"/>
              </a:rPr>
              <a:t>Routes </a:t>
            </a:r>
            <a:r>
              <a:rPr lang="en-CA" sz="1400" dirty="0">
                <a:solidFill>
                  <a:srgbClr val="A9B7C6"/>
                </a:solidFill>
                <a:latin typeface="Menlo" panose="020B0609030804020204" pitchFamily="49" charset="0"/>
                <a:ea typeface="Times New Roman" panose="02020603050405020304" pitchFamily="18" charset="0"/>
              </a:rPr>
              <a:t>} </a:t>
            </a:r>
            <a:r>
              <a:rPr lang="en-CA" sz="1400" b="1" dirty="0">
                <a:solidFill>
                  <a:srgbClr val="CC7832"/>
                </a:solidFill>
                <a:latin typeface="Menlo" panose="020B0609030804020204" pitchFamily="49" charset="0"/>
                <a:ea typeface="Times New Roman" panose="02020603050405020304" pitchFamily="18" charset="0"/>
              </a:rPr>
              <a:t>from </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angular</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router</a:t>
            </a:r>
            <a:r>
              <a:rPr lang="en-CA" sz="1400" dirty="0">
                <a:solidFill>
                  <a:srgbClr val="A9B7C6"/>
                </a:solidFill>
                <a:latin typeface="Menlo" panose="020B0609030804020204" pitchFamily="49" charset="0"/>
                <a:ea typeface="Times New Roman" panose="02020603050405020304" pitchFamily="18" charset="0"/>
              </a:rPr>
              <a:t>';</a:t>
            </a:r>
            <a:br>
              <a:rPr lang="en-CA" sz="1400" dirty="0">
                <a:solidFill>
                  <a:srgbClr val="A9B7C6"/>
                </a:solidFill>
                <a:latin typeface="Menlo" panose="020B0609030804020204" pitchFamily="49" charset="0"/>
                <a:ea typeface="Times New Roman" panose="02020603050405020304" pitchFamily="18" charset="0"/>
              </a:rPr>
            </a:br>
            <a:r>
              <a:rPr lang="en-CA" sz="1400" dirty="0">
                <a:solidFill>
                  <a:srgbClr val="A9B7C6"/>
                </a:solidFill>
                <a:latin typeface="Menlo" panose="020B0609030804020204" pitchFamily="49" charset="0"/>
                <a:ea typeface="Times New Roman" panose="02020603050405020304" pitchFamily="18" charset="0"/>
              </a:rPr>
              <a:t/>
            </a:r>
            <a:br>
              <a:rPr lang="en-CA" sz="1400" dirty="0">
                <a:solidFill>
                  <a:srgbClr val="A9B7C6"/>
                </a:solidFill>
                <a:latin typeface="Menlo" panose="020B0609030804020204" pitchFamily="49" charset="0"/>
                <a:ea typeface="Times New Roman" panose="02020603050405020304" pitchFamily="18" charset="0"/>
              </a:rPr>
            </a:br>
            <a:r>
              <a:rPr lang="en-CA" sz="1400" dirty="0">
                <a:solidFill>
                  <a:srgbClr val="A9B7C6"/>
                </a:solidFill>
                <a:latin typeface="Menlo" panose="020B0609030804020204" pitchFamily="49" charset="0"/>
                <a:ea typeface="Times New Roman" panose="02020603050405020304" pitchFamily="18" charset="0"/>
              </a:rPr>
              <a:t>@</a:t>
            </a:r>
            <a:r>
              <a:rPr lang="en-CA" sz="1400" b="1" dirty="0" err="1">
                <a:solidFill>
                  <a:srgbClr val="CC7832"/>
                </a:solidFill>
                <a:latin typeface="Menlo" panose="020B0609030804020204" pitchFamily="49" charset="0"/>
                <a:ea typeface="Times New Roman" panose="02020603050405020304" pitchFamily="18" charset="0"/>
              </a:rPr>
              <a:t>NgModule</a:t>
            </a:r>
            <a:r>
              <a:rPr lang="en-CA" sz="1400" dirty="0">
                <a:solidFill>
                  <a:srgbClr val="A9B7C6"/>
                </a:solidFill>
                <a:latin typeface="Menlo" panose="020B0609030804020204" pitchFamily="49" charset="0"/>
                <a:ea typeface="Times New Roman" panose="02020603050405020304" pitchFamily="18" charset="0"/>
              </a:rPr>
              <a:t>(</a:t>
            </a:r>
            <a:r>
              <a:rPr lang="en-CA" sz="1400" dirty="0">
                <a:solidFill>
                  <a:srgbClr val="6A8759"/>
                </a:solidFill>
                <a:latin typeface="Menlo" panose="020B0609030804020204" pitchFamily="49" charset="0"/>
                <a:ea typeface="Times New Roman" panose="02020603050405020304" pitchFamily="18" charset="0"/>
              </a:rPr>
              <a:t>{</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imports: [</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a:t>
            </a:r>
            <a:r>
              <a:rPr lang="en-CA" sz="1400" dirty="0" err="1">
                <a:solidFill>
                  <a:srgbClr val="6A8759"/>
                </a:solidFill>
                <a:latin typeface="Menlo" panose="020B0609030804020204" pitchFamily="49" charset="0"/>
                <a:ea typeface="Times New Roman" panose="02020603050405020304" pitchFamily="18" charset="0"/>
              </a:rPr>
              <a:t>RouterModule.forRoot</a:t>
            </a:r>
            <a:r>
              <a:rPr lang="en-CA" sz="1400" dirty="0">
                <a:solidFill>
                  <a:srgbClr val="6A8759"/>
                </a:solidFill>
                <a:latin typeface="Menlo" panose="020B0609030804020204" pitchFamily="49" charset="0"/>
                <a:ea typeface="Times New Roman" panose="02020603050405020304" pitchFamily="18" charset="0"/>
              </a:rPr>
              <a:t>(routes)</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exports: [</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a:t>
            </a:r>
            <a:r>
              <a:rPr lang="en-CA" sz="1400" dirty="0" err="1">
                <a:solidFill>
                  <a:srgbClr val="6A8759"/>
                </a:solidFill>
                <a:latin typeface="Menlo" panose="020B0609030804020204" pitchFamily="49" charset="0"/>
                <a:ea typeface="Times New Roman" panose="02020603050405020304" pitchFamily="18" charset="0"/>
              </a:rPr>
              <a:t>RouterModule</a:t>
            </a:r>
            <a:r>
              <a:rPr lang="en-CA" sz="1400" dirty="0">
                <a:solidFill>
                  <a:srgbClr val="6A8759"/>
                </a:solidFill>
                <a:latin typeface="Menlo" panose="020B0609030804020204" pitchFamily="49" charset="0"/>
                <a:ea typeface="Times New Roman" panose="02020603050405020304" pitchFamily="18" charset="0"/>
              </a:rPr>
              <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export class </a:t>
            </a:r>
            <a:r>
              <a:rPr lang="en-CA" sz="1400" dirty="0" err="1">
                <a:solidFill>
                  <a:srgbClr val="6A8759"/>
                </a:solidFill>
                <a:latin typeface="Menlo" panose="020B0609030804020204" pitchFamily="49" charset="0"/>
                <a:ea typeface="Times New Roman" panose="02020603050405020304" pitchFamily="18" charset="0"/>
              </a:rPr>
              <a:t>AppRoutingModule</a:t>
            </a:r>
            <a:r>
              <a:rPr lang="en-CA" sz="1400" dirty="0">
                <a:solidFill>
                  <a:srgbClr val="6A8759"/>
                </a:solidFill>
                <a:latin typeface="Menlo" panose="020B0609030804020204" pitchFamily="49" charset="0"/>
                <a:ea typeface="Times New Roman" panose="02020603050405020304" pitchFamily="18" charset="0"/>
              </a:rPr>
              <a:t> { }</a:t>
            </a:r>
            <a:endParaRPr lang="en-CA" sz="1400" dirty="0">
              <a:latin typeface="Times New Roman" panose="02020603050405020304" pitchFamily="18" charset="0"/>
              <a:ea typeface="Times New Roman" panose="02020603050405020304" pitchFamily="18" charset="0"/>
            </a:endParaRPr>
          </a:p>
          <a:p>
            <a:pPr marL="457200">
              <a:spcAft>
                <a:spcPts val="600"/>
              </a:spcAft>
            </a:pPr>
            <a:endParaRPr lang="en-CA"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8338669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Routing – Add </a:t>
            </a:r>
            <a:r>
              <a:rPr lang="en-US" b="0" dirty="0"/>
              <a:t>Routes</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59</a:t>
            </a:fld>
            <a:endParaRPr lang="en-US" dirty="0">
              <a:solidFill>
                <a:srgbClr val="6A737B"/>
              </a:solidFill>
            </a:endParaRPr>
          </a:p>
        </p:txBody>
      </p:sp>
      <p:sp>
        <p:nvSpPr>
          <p:cNvPr id="5" name="Content Placeholder 2"/>
          <p:cNvSpPr txBox="1">
            <a:spLocks/>
          </p:cNvSpPr>
          <p:nvPr/>
        </p:nvSpPr>
        <p:spPr bwMode="auto">
          <a:xfrm>
            <a:off x="381000" y="1143000"/>
            <a:ext cx="8597900" cy="5181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r>
              <a:rPr lang="en-CA" dirty="0"/>
              <a:t>Routes tell the router which view to display when a user clicks a link or pastes a URL into the browser address bar. A typical Route has two properties:</a:t>
            </a:r>
          </a:p>
          <a:p>
            <a:pPr marL="412750" lvl="2" indent="0">
              <a:buNone/>
            </a:pPr>
            <a:r>
              <a:rPr lang="en-US" dirty="0"/>
              <a:t>- path: a string that matches the URL.</a:t>
            </a:r>
            <a:endParaRPr lang="en-CA" dirty="0"/>
          </a:p>
          <a:p>
            <a:pPr marL="412750" lvl="2" indent="0">
              <a:buNone/>
            </a:pPr>
            <a:r>
              <a:rPr lang="en-US" dirty="0"/>
              <a:t>- component: the component that the router should create when navigating to this route.</a:t>
            </a:r>
            <a:endParaRPr lang="en-CA" dirty="0"/>
          </a:p>
          <a:p>
            <a:r>
              <a:rPr lang="en-CA" dirty="0"/>
              <a:t>Import the </a:t>
            </a:r>
            <a:r>
              <a:rPr lang="en-CA" dirty="0" err="1"/>
              <a:t>CardListComponent</a:t>
            </a:r>
            <a:r>
              <a:rPr lang="en-CA" dirty="0"/>
              <a:t>, </a:t>
            </a:r>
            <a:r>
              <a:rPr lang="en-CA" dirty="0" err="1"/>
              <a:t>CardDetailComponent</a:t>
            </a:r>
            <a:r>
              <a:rPr lang="en-CA" dirty="0"/>
              <a:t> so you can reference it in a Route. Then define an array of routes with a single route to that component. </a:t>
            </a:r>
          </a:p>
          <a:p>
            <a:r>
              <a:rPr lang="en-CA" dirty="0"/>
              <a:t>You also need to initialize the router and start it listening for browser location changes. This is done by calling </a:t>
            </a:r>
            <a:r>
              <a:rPr lang="en-CA" dirty="0" err="1"/>
              <a:t>RouterModule.forRoot</a:t>
            </a:r>
            <a:r>
              <a:rPr lang="en-CA" dirty="0"/>
              <a:t>() in the imports array.</a:t>
            </a:r>
          </a:p>
        </p:txBody>
      </p:sp>
    </p:spTree>
    <p:extLst>
      <p:ext uri="{BB962C8B-B14F-4D97-AF65-F5344CB8AC3E}">
        <p14:creationId xmlns:p14="http://schemas.microsoft.com/office/powerpoint/2010/main" val="1406841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Agenda</a:t>
            </a:r>
            <a:endParaRPr lang="en-US" dirty="0"/>
          </a:p>
        </p:txBody>
      </p:sp>
      <p:sp>
        <p:nvSpPr>
          <p:cNvPr id="3" name="Content Placeholder 2"/>
          <p:cNvSpPr>
            <a:spLocks noGrp="1"/>
          </p:cNvSpPr>
          <p:nvPr>
            <p:ph idx="1"/>
          </p:nvPr>
        </p:nvSpPr>
        <p:spPr/>
        <p:txBody>
          <a:bodyPr anchor="ctr"/>
          <a:lstStyle/>
          <a:p>
            <a:pPr>
              <a:buFont typeface="LucidaGrande" charset="0"/>
              <a:buChar char="▸"/>
            </a:pPr>
            <a:r>
              <a:rPr lang="en-US" dirty="0" smtClean="0"/>
              <a:t>What is Angular?</a:t>
            </a:r>
          </a:p>
          <a:p>
            <a:pPr>
              <a:buFont typeface="LucidaGrande" charset="0"/>
              <a:buChar char="▸"/>
            </a:pPr>
            <a:r>
              <a:rPr lang="en-US" dirty="0" smtClean="0"/>
              <a:t>Why Angular?</a:t>
            </a:r>
          </a:p>
          <a:p>
            <a:pPr>
              <a:buFont typeface="LucidaGrande" charset="0"/>
              <a:buChar char="▸"/>
            </a:pPr>
            <a:r>
              <a:rPr lang="en-US" dirty="0" smtClean="0"/>
              <a:t>The State of JavaScript</a:t>
            </a:r>
          </a:p>
          <a:p>
            <a:pPr>
              <a:buFont typeface="LucidaGrande" charset="0"/>
              <a:buChar char="▸"/>
            </a:pPr>
            <a:r>
              <a:rPr lang="en-US" dirty="0" smtClean="0"/>
              <a:t>Conceptual Overview</a:t>
            </a:r>
          </a:p>
          <a:p>
            <a:pPr>
              <a:buFont typeface="LucidaGrande" charset="0"/>
              <a:buChar char="▸"/>
            </a:pPr>
            <a:r>
              <a:rPr lang="en-US" dirty="0" smtClean="0"/>
              <a:t>The Main Building Blocks of an Angular Application</a:t>
            </a:r>
          </a:p>
          <a:p>
            <a:pPr>
              <a:buFont typeface="LucidaGrande" charset="0"/>
              <a:buChar char="▸"/>
            </a:pPr>
            <a:r>
              <a:rPr lang="en-US" dirty="0" smtClean="0"/>
              <a:t>Make Demo Application!</a:t>
            </a:r>
          </a:p>
          <a:p>
            <a:endParaRPr lang="en-US" dirty="0"/>
          </a:p>
        </p:txBody>
      </p:sp>
      <p:sp>
        <p:nvSpPr>
          <p:cNvPr id="4" name="Slide Number Placeholder 3"/>
          <p:cNvSpPr>
            <a:spLocks noGrp="1"/>
          </p:cNvSpPr>
          <p:nvPr>
            <p:ph type="sldNum" sz="quarter" idx="10"/>
          </p:nvPr>
        </p:nvSpPr>
        <p:spPr/>
        <p:txBody>
          <a:bodyPr/>
          <a:lstStyle/>
          <a:p>
            <a:fld id="{ECE75D8B-504E-4A82-B1C3-74A8808058A9}" type="slidenum">
              <a:rPr lang="en-US" smtClean="0"/>
              <a:pPr/>
              <a:t>6</a:t>
            </a:fld>
            <a:endParaRPr lang="en-US" dirty="0"/>
          </a:p>
        </p:txBody>
      </p:sp>
      <p:pic>
        <p:nvPicPr>
          <p:cNvPr id="9" name="Picture 8"/>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950529" y="136071"/>
            <a:ext cx="1317173" cy="642257"/>
          </a:xfrm>
          <a:prstGeom prst="rect">
            <a:avLst/>
          </a:prstGeom>
        </p:spPr>
      </p:pic>
    </p:spTree>
    <p:extLst>
      <p:ext uri="{BB962C8B-B14F-4D97-AF65-F5344CB8AC3E}">
        <p14:creationId xmlns:p14="http://schemas.microsoft.com/office/powerpoint/2010/main" val="1999942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grpId="0"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grpId="0" nodeType="after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 calcmode="lin" valueType="num">
                                      <p:cBhvr additive="base">
                                        <p:cTn id="3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Routing – </a:t>
            </a:r>
            <a:r>
              <a:rPr lang="en-US"/>
              <a:t>Add </a:t>
            </a:r>
            <a:r>
              <a:rPr lang="en-US" b="0"/>
              <a:t>Routes</a:t>
            </a:r>
            <a:endParaRPr lang="en-US" b="0"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60</a:t>
            </a:fld>
            <a:endParaRPr lang="en-US" dirty="0">
              <a:solidFill>
                <a:srgbClr val="6A737B"/>
              </a:solidFill>
            </a:endParaRPr>
          </a:p>
        </p:txBody>
      </p:sp>
      <p:sp>
        <p:nvSpPr>
          <p:cNvPr id="5" name="Content Placeholder 2"/>
          <p:cNvSpPr txBox="1">
            <a:spLocks/>
          </p:cNvSpPr>
          <p:nvPr/>
        </p:nvSpPr>
        <p:spPr bwMode="auto">
          <a:xfrm>
            <a:off x="381000" y="1066801"/>
            <a:ext cx="8597900" cy="304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r>
              <a:rPr lang="en-CA" dirty="0"/>
              <a:t>The finished app-</a:t>
            </a:r>
            <a:r>
              <a:rPr lang="en-CA" dirty="0" err="1"/>
              <a:t>routing.module.ts</a:t>
            </a:r>
            <a:r>
              <a:rPr lang="en-CA" dirty="0"/>
              <a:t> looks like this</a:t>
            </a:r>
            <a:r>
              <a:rPr lang="en-CA" sz="1400" dirty="0"/>
              <a:t>:</a:t>
            </a:r>
          </a:p>
        </p:txBody>
      </p:sp>
      <p:sp>
        <p:nvSpPr>
          <p:cNvPr id="11" name="TextBox 10">
            <a:extLst>
              <a:ext uri="{FF2B5EF4-FFF2-40B4-BE49-F238E27FC236}">
                <a16:creationId xmlns="" xmlns:a16="http://schemas.microsoft.com/office/drawing/2014/main" id="{138AD704-90F7-8747-9954-B231EBF72915}"/>
              </a:ext>
            </a:extLst>
          </p:cNvPr>
          <p:cNvSpPr txBox="1"/>
          <p:nvPr/>
        </p:nvSpPr>
        <p:spPr>
          <a:xfrm>
            <a:off x="677471" y="1497740"/>
            <a:ext cx="7543800" cy="5139869"/>
          </a:xfrm>
          <a:prstGeom prst="rect">
            <a:avLst/>
          </a:prstGeom>
          <a:solidFill>
            <a:schemeClr val="accent4"/>
          </a:solidFill>
        </p:spPr>
        <p:txBody>
          <a:bodyPr wrap="square" rtlCol="0">
            <a:spAutoFit/>
          </a:bodyPr>
          <a:lstStyle/>
          <a:p>
            <a:pPr>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CA" sz="1400" b="1" dirty="0">
                <a:solidFill>
                  <a:srgbClr val="CC7832"/>
                </a:solidFill>
                <a:latin typeface="Menlo" panose="020B0609030804020204" pitchFamily="49" charset="0"/>
                <a:ea typeface="Times New Roman" panose="02020603050405020304" pitchFamily="18" charset="0"/>
              </a:rPr>
              <a:t>import </a:t>
            </a:r>
            <a:r>
              <a:rPr lang="en-CA" sz="1400" dirty="0">
                <a:solidFill>
                  <a:srgbClr val="A9B7C6"/>
                </a:solidFill>
                <a:latin typeface="Menlo" panose="020B0609030804020204" pitchFamily="49" charset="0"/>
                <a:ea typeface="Times New Roman" panose="02020603050405020304" pitchFamily="18" charset="0"/>
              </a:rPr>
              <a:t>{ </a:t>
            </a:r>
            <a:r>
              <a:rPr lang="en-CA" sz="1400" b="1" dirty="0" err="1">
                <a:solidFill>
                  <a:srgbClr val="CC7832"/>
                </a:solidFill>
                <a:latin typeface="Menlo" panose="020B0609030804020204" pitchFamily="49" charset="0"/>
                <a:ea typeface="Times New Roman" panose="02020603050405020304" pitchFamily="18" charset="0"/>
              </a:rPr>
              <a:t>NgModule</a:t>
            </a:r>
            <a:r>
              <a:rPr lang="en-CA" sz="1400" b="1" dirty="0">
                <a:solidFill>
                  <a:srgbClr val="CC7832"/>
                </a:solidFill>
                <a:latin typeface="Menlo" panose="020B0609030804020204" pitchFamily="49" charset="0"/>
                <a:ea typeface="Times New Roman" panose="02020603050405020304" pitchFamily="18" charset="0"/>
              </a:rPr>
              <a:t> </a:t>
            </a:r>
            <a:r>
              <a:rPr lang="en-CA" sz="1400" dirty="0">
                <a:solidFill>
                  <a:srgbClr val="A9B7C6"/>
                </a:solidFill>
                <a:latin typeface="Menlo" panose="020B0609030804020204" pitchFamily="49" charset="0"/>
                <a:ea typeface="Times New Roman" panose="02020603050405020304" pitchFamily="18" charset="0"/>
              </a:rPr>
              <a:t>} </a:t>
            </a:r>
            <a:r>
              <a:rPr lang="en-CA" sz="1400" b="1" dirty="0">
                <a:solidFill>
                  <a:srgbClr val="CC7832"/>
                </a:solidFill>
                <a:latin typeface="Menlo" panose="020B0609030804020204" pitchFamily="49" charset="0"/>
                <a:ea typeface="Times New Roman" panose="02020603050405020304" pitchFamily="18" charset="0"/>
              </a:rPr>
              <a:t>from </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angular</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core</a:t>
            </a:r>
            <a:r>
              <a:rPr lang="en-CA" sz="1400" dirty="0">
                <a:solidFill>
                  <a:srgbClr val="A9B7C6"/>
                </a:solidFill>
                <a:latin typeface="Menlo" panose="020B0609030804020204" pitchFamily="49" charset="0"/>
                <a:ea typeface="Times New Roman" panose="02020603050405020304" pitchFamily="18" charset="0"/>
              </a:rPr>
              <a:t>';</a:t>
            </a:r>
            <a:br>
              <a:rPr lang="en-CA" sz="1400" dirty="0">
                <a:solidFill>
                  <a:srgbClr val="A9B7C6"/>
                </a:solidFill>
                <a:latin typeface="Menlo" panose="020B0609030804020204" pitchFamily="49" charset="0"/>
                <a:ea typeface="Times New Roman" panose="02020603050405020304" pitchFamily="18" charset="0"/>
              </a:rPr>
            </a:br>
            <a:r>
              <a:rPr lang="en-CA" sz="1400" b="1" dirty="0">
                <a:solidFill>
                  <a:srgbClr val="CC7832"/>
                </a:solidFill>
                <a:latin typeface="Menlo" panose="020B0609030804020204" pitchFamily="49" charset="0"/>
                <a:ea typeface="Times New Roman" panose="02020603050405020304" pitchFamily="18" charset="0"/>
              </a:rPr>
              <a:t>import </a:t>
            </a:r>
            <a:r>
              <a:rPr lang="en-CA" sz="1400" dirty="0">
                <a:solidFill>
                  <a:srgbClr val="A9B7C6"/>
                </a:solidFill>
                <a:latin typeface="Menlo" panose="020B0609030804020204" pitchFamily="49" charset="0"/>
                <a:ea typeface="Times New Roman" panose="02020603050405020304" pitchFamily="18" charset="0"/>
              </a:rPr>
              <a:t>{ </a:t>
            </a:r>
            <a:r>
              <a:rPr lang="en-CA" sz="1400" b="1" dirty="0" err="1">
                <a:solidFill>
                  <a:srgbClr val="CC7832"/>
                </a:solidFill>
                <a:latin typeface="Menlo" panose="020B0609030804020204" pitchFamily="49" charset="0"/>
                <a:ea typeface="Times New Roman" panose="02020603050405020304" pitchFamily="18" charset="0"/>
              </a:rPr>
              <a:t>RouterModule</a:t>
            </a:r>
            <a:r>
              <a:rPr lang="en-CA" sz="1400" dirty="0">
                <a:solidFill>
                  <a:srgbClr val="A9B7C6"/>
                </a:solidFill>
                <a:latin typeface="Menlo" panose="020B0609030804020204" pitchFamily="49" charset="0"/>
                <a:ea typeface="Times New Roman" panose="02020603050405020304" pitchFamily="18" charset="0"/>
              </a:rPr>
              <a:t>, </a:t>
            </a:r>
            <a:r>
              <a:rPr lang="en-CA" sz="1400" b="1" dirty="0">
                <a:solidFill>
                  <a:srgbClr val="CC7832"/>
                </a:solidFill>
                <a:latin typeface="Menlo" panose="020B0609030804020204" pitchFamily="49" charset="0"/>
                <a:ea typeface="Times New Roman" panose="02020603050405020304" pitchFamily="18" charset="0"/>
              </a:rPr>
              <a:t>Routes </a:t>
            </a:r>
            <a:r>
              <a:rPr lang="en-CA" sz="1400" dirty="0">
                <a:solidFill>
                  <a:srgbClr val="A9B7C6"/>
                </a:solidFill>
                <a:latin typeface="Menlo" panose="020B0609030804020204" pitchFamily="49" charset="0"/>
                <a:ea typeface="Times New Roman" panose="02020603050405020304" pitchFamily="18" charset="0"/>
              </a:rPr>
              <a:t>} </a:t>
            </a:r>
            <a:r>
              <a:rPr lang="en-CA" sz="1400" b="1" dirty="0">
                <a:solidFill>
                  <a:srgbClr val="CC7832"/>
                </a:solidFill>
                <a:latin typeface="Menlo" panose="020B0609030804020204" pitchFamily="49" charset="0"/>
                <a:ea typeface="Times New Roman" panose="02020603050405020304" pitchFamily="18" charset="0"/>
              </a:rPr>
              <a:t>from </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angular</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router</a:t>
            </a:r>
            <a:r>
              <a:rPr lang="en-CA" sz="1400" dirty="0">
                <a:solidFill>
                  <a:srgbClr val="A9B7C6"/>
                </a:solidFill>
                <a:latin typeface="Menlo" panose="020B0609030804020204" pitchFamily="49" charset="0"/>
                <a:ea typeface="Times New Roman" panose="02020603050405020304" pitchFamily="18" charset="0"/>
              </a:rPr>
              <a:t>';</a:t>
            </a:r>
            <a:br>
              <a:rPr lang="en-CA" sz="1400" dirty="0">
                <a:solidFill>
                  <a:srgbClr val="A9B7C6"/>
                </a:solidFill>
                <a:latin typeface="Menlo" panose="020B0609030804020204" pitchFamily="49" charset="0"/>
                <a:ea typeface="Times New Roman" panose="02020603050405020304" pitchFamily="18" charset="0"/>
              </a:rPr>
            </a:br>
            <a:r>
              <a:rPr lang="en-CA" sz="1400" dirty="0">
                <a:solidFill>
                  <a:srgbClr val="A9B7C6"/>
                </a:solidFill>
                <a:latin typeface="Menlo" panose="020B0609030804020204" pitchFamily="49" charset="0"/>
                <a:ea typeface="Times New Roman" panose="02020603050405020304" pitchFamily="18" charset="0"/>
              </a:rPr>
              <a:t/>
            </a:r>
            <a:br>
              <a:rPr lang="en-CA" sz="1400" dirty="0">
                <a:solidFill>
                  <a:srgbClr val="A9B7C6"/>
                </a:solidFill>
                <a:latin typeface="Menlo" panose="020B0609030804020204" pitchFamily="49" charset="0"/>
                <a:ea typeface="Times New Roman" panose="02020603050405020304" pitchFamily="18" charset="0"/>
              </a:rPr>
            </a:br>
            <a:r>
              <a:rPr lang="en-CA" sz="1400" b="1" dirty="0">
                <a:solidFill>
                  <a:srgbClr val="CC7832"/>
                </a:solidFill>
                <a:latin typeface="Menlo" panose="020B0609030804020204" pitchFamily="49" charset="0"/>
                <a:ea typeface="Times New Roman" panose="02020603050405020304" pitchFamily="18" charset="0"/>
              </a:rPr>
              <a:t>import </a:t>
            </a:r>
            <a:r>
              <a:rPr lang="en-CA" sz="1400" dirty="0">
                <a:solidFill>
                  <a:srgbClr val="A9B7C6"/>
                </a:solidFill>
                <a:latin typeface="Menlo" panose="020B0609030804020204" pitchFamily="49" charset="0"/>
                <a:ea typeface="Times New Roman" panose="02020603050405020304" pitchFamily="18" charset="0"/>
              </a:rPr>
              <a:t>{ </a:t>
            </a:r>
            <a:r>
              <a:rPr lang="en-CA" sz="1400" b="1" dirty="0" err="1">
                <a:solidFill>
                  <a:srgbClr val="CC7832"/>
                </a:solidFill>
                <a:latin typeface="Menlo" panose="020B0609030804020204" pitchFamily="49" charset="0"/>
                <a:ea typeface="Times New Roman" panose="02020603050405020304" pitchFamily="18" charset="0"/>
              </a:rPr>
              <a:t>CardListComponent</a:t>
            </a:r>
            <a:r>
              <a:rPr lang="en-CA" sz="1400" b="1" dirty="0">
                <a:solidFill>
                  <a:srgbClr val="CC7832"/>
                </a:solidFill>
                <a:latin typeface="Menlo" panose="020B0609030804020204" pitchFamily="49" charset="0"/>
                <a:ea typeface="Times New Roman" panose="02020603050405020304" pitchFamily="18" charset="0"/>
              </a:rPr>
              <a:t> </a:t>
            </a:r>
            <a:r>
              <a:rPr lang="en-CA" sz="1400" dirty="0">
                <a:solidFill>
                  <a:srgbClr val="A9B7C6"/>
                </a:solidFill>
                <a:latin typeface="Menlo" panose="020B0609030804020204" pitchFamily="49" charset="0"/>
                <a:ea typeface="Times New Roman" panose="02020603050405020304" pitchFamily="18" charset="0"/>
              </a:rPr>
              <a:t>} </a:t>
            </a:r>
            <a:r>
              <a:rPr lang="en-CA" sz="1400" b="1" dirty="0">
                <a:solidFill>
                  <a:srgbClr val="CC7832"/>
                </a:solidFill>
                <a:latin typeface="Menlo" panose="020B0609030804020204" pitchFamily="49" charset="0"/>
                <a:ea typeface="Times New Roman" panose="02020603050405020304" pitchFamily="18" charset="0"/>
              </a:rPr>
              <a:t>from </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card-list</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card-</a:t>
            </a:r>
            <a:r>
              <a:rPr lang="en-CA" sz="1400" b="1" dirty="0" err="1">
                <a:solidFill>
                  <a:srgbClr val="CC7832"/>
                </a:solidFill>
                <a:latin typeface="Menlo" panose="020B0609030804020204" pitchFamily="49" charset="0"/>
                <a:ea typeface="Times New Roman" panose="02020603050405020304" pitchFamily="18" charset="0"/>
              </a:rPr>
              <a:t>list</a:t>
            </a:r>
            <a:r>
              <a:rPr lang="en-CA" sz="1400" dirty="0" err="1">
                <a:solidFill>
                  <a:srgbClr val="A9B7C6"/>
                </a:solidFill>
                <a:latin typeface="Menlo" panose="020B0609030804020204" pitchFamily="49" charset="0"/>
                <a:ea typeface="Times New Roman" panose="02020603050405020304" pitchFamily="18" charset="0"/>
              </a:rPr>
              <a:t>.</a:t>
            </a:r>
            <a:r>
              <a:rPr lang="en-CA" sz="1400" b="1" dirty="0" err="1">
                <a:solidFill>
                  <a:srgbClr val="CC7832"/>
                </a:solidFill>
                <a:latin typeface="Menlo" panose="020B0609030804020204" pitchFamily="49" charset="0"/>
                <a:ea typeface="Times New Roman" panose="02020603050405020304" pitchFamily="18" charset="0"/>
              </a:rPr>
              <a:t>component</a:t>
            </a:r>
            <a:r>
              <a:rPr lang="en-CA" sz="1400" dirty="0">
                <a:solidFill>
                  <a:srgbClr val="A9B7C6"/>
                </a:solidFill>
                <a:latin typeface="Menlo" panose="020B0609030804020204" pitchFamily="49" charset="0"/>
                <a:ea typeface="Times New Roman" panose="02020603050405020304" pitchFamily="18" charset="0"/>
              </a:rPr>
              <a:t>';</a:t>
            </a:r>
            <a:br>
              <a:rPr lang="en-CA" sz="1400" dirty="0">
                <a:solidFill>
                  <a:srgbClr val="A9B7C6"/>
                </a:solidFill>
                <a:latin typeface="Menlo" panose="020B0609030804020204" pitchFamily="49" charset="0"/>
                <a:ea typeface="Times New Roman" panose="02020603050405020304" pitchFamily="18" charset="0"/>
              </a:rPr>
            </a:br>
            <a:r>
              <a:rPr lang="en-CA" sz="1400" b="1" dirty="0">
                <a:solidFill>
                  <a:srgbClr val="CC7832"/>
                </a:solidFill>
                <a:latin typeface="Menlo" panose="020B0609030804020204" pitchFamily="49" charset="0"/>
                <a:ea typeface="Times New Roman" panose="02020603050405020304" pitchFamily="18" charset="0"/>
              </a:rPr>
              <a:t>import </a:t>
            </a:r>
            <a:r>
              <a:rPr lang="en-CA" sz="1400" dirty="0">
                <a:solidFill>
                  <a:srgbClr val="A9B7C6"/>
                </a:solidFill>
                <a:latin typeface="Menlo" panose="020B0609030804020204" pitchFamily="49" charset="0"/>
                <a:ea typeface="Times New Roman" panose="02020603050405020304" pitchFamily="18" charset="0"/>
              </a:rPr>
              <a:t>{ </a:t>
            </a:r>
            <a:r>
              <a:rPr lang="en-CA" sz="1400" b="1" dirty="0" err="1">
                <a:solidFill>
                  <a:srgbClr val="CC7832"/>
                </a:solidFill>
                <a:latin typeface="Menlo" panose="020B0609030804020204" pitchFamily="49" charset="0"/>
                <a:ea typeface="Times New Roman" panose="02020603050405020304" pitchFamily="18" charset="0"/>
              </a:rPr>
              <a:t>CardDetailComponent</a:t>
            </a:r>
            <a:r>
              <a:rPr lang="en-CA" sz="1400" b="1" dirty="0">
                <a:solidFill>
                  <a:srgbClr val="CC7832"/>
                </a:solidFill>
                <a:latin typeface="Menlo" panose="020B0609030804020204" pitchFamily="49" charset="0"/>
                <a:ea typeface="Times New Roman" panose="02020603050405020304" pitchFamily="18" charset="0"/>
              </a:rPr>
              <a:t> </a:t>
            </a:r>
            <a:r>
              <a:rPr lang="en-CA" sz="1400" dirty="0">
                <a:solidFill>
                  <a:srgbClr val="A9B7C6"/>
                </a:solidFill>
                <a:latin typeface="Menlo" panose="020B0609030804020204" pitchFamily="49" charset="0"/>
                <a:ea typeface="Times New Roman" panose="02020603050405020304" pitchFamily="18" charset="0"/>
              </a:rPr>
              <a:t>} </a:t>
            </a:r>
            <a:r>
              <a:rPr lang="en-CA" sz="1400" b="1" dirty="0">
                <a:solidFill>
                  <a:srgbClr val="CC7832"/>
                </a:solidFill>
                <a:latin typeface="Menlo" panose="020B0609030804020204" pitchFamily="49" charset="0"/>
                <a:ea typeface="Times New Roman" panose="02020603050405020304" pitchFamily="18" charset="0"/>
              </a:rPr>
              <a:t>from </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card-detail</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card-</a:t>
            </a:r>
            <a:r>
              <a:rPr lang="en-CA" sz="1400" b="1" dirty="0" err="1">
                <a:solidFill>
                  <a:srgbClr val="CC7832"/>
                </a:solidFill>
                <a:latin typeface="Menlo" panose="020B0609030804020204" pitchFamily="49" charset="0"/>
                <a:ea typeface="Times New Roman" panose="02020603050405020304" pitchFamily="18" charset="0"/>
              </a:rPr>
              <a:t>detail</a:t>
            </a:r>
            <a:r>
              <a:rPr lang="en-CA" sz="1400" dirty="0" err="1">
                <a:solidFill>
                  <a:srgbClr val="A9B7C6"/>
                </a:solidFill>
                <a:latin typeface="Menlo" panose="020B0609030804020204" pitchFamily="49" charset="0"/>
                <a:ea typeface="Times New Roman" panose="02020603050405020304" pitchFamily="18" charset="0"/>
              </a:rPr>
              <a:t>.</a:t>
            </a:r>
            <a:r>
              <a:rPr lang="en-CA" sz="1400" b="1" dirty="0" err="1">
                <a:solidFill>
                  <a:srgbClr val="CC7832"/>
                </a:solidFill>
                <a:latin typeface="Menlo" panose="020B0609030804020204" pitchFamily="49" charset="0"/>
                <a:ea typeface="Times New Roman" panose="02020603050405020304" pitchFamily="18" charset="0"/>
              </a:rPr>
              <a:t>component</a:t>
            </a:r>
            <a:r>
              <a:rPr lang="en-CA" sz="1400" dirty="0">
                <a:solidFill>
                  <a:srgbClr val="A9B7C6"/>
                </a:solidFill>
                <a:latin typeface="Menlo" panose="020B0609030804020204" pitchFamily="49" charset="0"/>
                <a:ea typeface="Times New Roman" panose="02020603050405020304" pitchFamily="18" charset="0"/>
              </a:rPr>
              <a:t>';</a:t>
            </a:r>
            <a:br>
              <a:rPr lang="en-CA" sz="1400" dirty="0">
                <a:solidFill>
                  <a:srgbClr val="A9B7C6"/>
                </a:solidFill>
                <a:latin typeface="Menlo" panose="020B0609030804020204" pitchFamily="49" charset="0"/>
                <a:ea typeface="Times New Roman" panose="02020603050405020304" pitchFamily="18" charset="0"/>
              </a:rPr>
            </a:br>
            <a:r>
              <a:rPr lang="en-CA" sz="1400" dirty="0">
                <a:solidFill>
                  <a:srgbClr val="A9B7C6"/>
                </a:solidFill>
                <a:latin typeface="Menlo" panose="020B0609030804020204" pitchFamily="49" charset="0"/>
                <a:ea typeface="Times New Roman" panose="02020603050405020304" pitchFamily="18" charset="0"/>
              </a:rPr>
              <a:t/>
            </a:r>
            <a:br>
              <a:rPr lang="en-CA" sz="1400" dirty="0">
                <a:solidFill>
                  <a:srgbClr val="A9B7C6"/>
                </a:solidFill>
                <a:latin typeface="Menlo" panose="020B0609030804020204" pitchFamily="49" charset="0"/>
                <a:ea typeface="Times New Roman" panose="02020603050405020304" pitchFamily="18" charset="0"/>
              </a:rPr>
            </a:br>
            <a:r>
              <a:rPr lang="en-CA" sz="1400" b="1" dirty="0" err="1">
                <a:solidFill>
                  <a:srgbClr val="CC7832"/>
                </a:solidFill>
                <a:latin typeface="Menlo" panose="020B0609030804020204" pitchFamily="49" charset="0"/>
                <a:ea typeface="Times New Roman" panose="02020603050405020304" pitchFamily="18" charset="0"/>
              </a:rPr>
              <a:t>const</a:t>
            </a:r>
            <a:r>
              <a:rPr lang="en-CA" sz="1400" b="1" dirty="0">
                <a:solidFill>
                  <a:srgbClr val="CC7832"/>
                </a:solidFill>
                <a:latin typeface="Menlo" panose="020B0609030804020204" pitchFamily="49" charset="0"/>
                <a:ea typeface="Times New Roman" panose="02020603050405020304" pitchFamily="18" charset="0"/>
              </a:rPr>
              <a:t> routes: Routes </a:t>
            </a:r>
            <a:r>
              <a:rPr lang="en-CA" sz="1400" dirty="0">
                <a:solidFill>
                  <a:srgbClr val="A9B7C6"/>
                </a:solidFill>
                <a:latin typeface="Menlo" panose="020B0609030804020204" pitchFamily="49" charset="0"/>
                <a:ea typeface="Times New Roman" panose="02020603050405020304" pitchFamily="18" charset="0"/>
              </a:rPr>
              <a:t>= </a:t>
            </a:r>
            <a:r>
              <a:rPr lang="en-CA" sz="1400" dirty="0">
                <a:solidFill>
                  <a:srgbClr val="6A8759"/>
                </a:solidFill>
                <a:latin typeface="Menlo" panose="020B0609030804020204" pitchFamily="49" charset="0"/>
                <a:ea typeface="Times New Roman" panose="02020603050405020304" pitchFamily="18" charset="0"/>
              </a:rPr>
              <a:t>[</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a:t>
            </a:r>
            <a:r>
              <a:rPr lang="en-CA" sz="1400" dirty="0">
                <a:solidFill>
                  <a:srgbClr val="A9B7C6"/>
                </a:solidFill>
                <a:latin typeface="Menlo" panose="020B0609030804020204" pitchFamily="49" charset="0"/>
                <a:ea typeface="Times New Roman" panose="02020603050405020304" pitchFamily="18" charset="0"/>
              </a:rPr>
              <a:t>{ </a:t>
            </a:r>
            <a:r>
              <a:rPr lang="en-CA" sz="1400" b="1" dirty="0">
                <a:solidFill>
                  <a:srgbClr val="CC7832"/>
                </a:solidFill>
                <a:latin typeface="Menlo" panose="020B0609030804020204" pitchFamily="49" charset="0"/>
                <a:ea typeface="Times New Roman" panose="02020603050405020304" pitchFamily="18" charset="0"/>
              </a:rPr>
              <a:t>path: </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cards</a:t>
            </a:r>
            <a:r>
              <a:rPr lang="en-CA" sz="1400" dirty="0">
                <a:solidFill>
                  <a:srgbClr val="A9B7C6"/>
                </a:solidFill>
                <a:latin typeface="Menlo" panose="020B0609030804020204" pitchFamily="49" charset="0"/>
                <a:ea typeface="Times New Roman" panose="02020603050405020304" pitchFamily="18" charset="0"/>
              </a:rPr>
              <a:t>', </a:t>
            </a:r>
            <a:r>
              <a:rPr lang="en-CA" sz="1400" b="1" dirty="0">
                <a:solidFill>
                  <a:srgbClr val="CC7832"/>
                </a:solidFill>
                <a:latin typeface="Menlo" panose="020B0609030804020204" pitchFamily="49" charset="0"/>
                <a:ea typeface="Times New Roman" panose="02020603050405020304" pitchFamily="18" charset="0"/>
              </a:rPr>
              <a:t>component: </a:t>
            </a:r>
            <a:r>
              <a:rPr lang="en-CA" sz="1400" b="1" dirty="0" err="1">
                <a:solidFill>
                  <a:srgbClr val="CC7832"/>
                </a:solidFill>
                <a:latin typeface="Menlo" panose="020B0609030804020204" pitchFamily="49" charset="0"/>
                <a:ea typeface="Times New Roman" panose="02020603050405020304" pitchFamily="18" charset="0"/>
              </a:rPr>
              <a:t>CardListComponent</a:t>
            </a:r>
            <a:r>
              <a:rPr lang="en-CA" sz="1400" dirty="0">
                <a:solidFill>
                  <a:srgbClr val="A9B7C6"/>
                </a:solidFill>
                <a:latin typeface="Menlo" panose="020B0609030804020204" pitchFamily="49" charset="0"/>
                <a:ea typeface="Times New Roman" panose="02020603050405020304" pitchFamily="18" charset="0"/>
              </a:rPr>
              <a:t>},</a:t>
            </a:r>
            <a:br>
              <a:rPr lang="en-CA" sz="1400" dirty="0">
                <a:solidFill>
                  <a:srgbClr val="A9B7C6"/>
                </a:solidFill>
                <a:latin typeface="Menlo" panose="020B0609030804020204" pitchFamily="49" charset="0"/>
                <a:ea typeface="Times New Roman" panose="02020603050405020304" pitchFamily="18" charset="0"/>
              </a:rPr>
            </a:br>
            <a:r>
              <a:rPr lang="en-CA" sz="1400" dirty="0">
                <a:solidFill>
                  <a:srgbClr val="A9B7C6"/>
                </a:solidFill>
                <a:latin typeface="Menlo" panose="020B0609030804020204" pitchFamily="49" charset="0"/>
                <a:ea typeface="Times New Roman" panose="02020603050405020304" pitchFamily="18" charset="0"/>
              </a:rPr>
              <a:t>  { </a:t>
            </a:r>
            <a:r>
              <a:rPr lang="en-CA" sz="1400" b="1" dirty="0">
                <a:solidFill>
                  <a:srgbClr val="CC7832"/>
                </a:solidFill>
                <a:latin typeface="Menlo" panose="020B0609030804020204" pitchFamily="49" charset="0"/>
                <a:ea typeface="Times New Roman" panose="02020603050405020304" pitchFamily="18" charset="0"/>
              </a:rPr>
              <a:t>path: </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detail</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:id</a:t>
            </a:r>
            <a:r>
              <a:rPr lang="en-CA" sz="1400" dirty="0">
                <a:solidFill>
                  <a:srgbClr val="A9B7C6"/>
                </a:solidFill>
                <a:latin typeface="Menlo" panose="020B0609030804020204" pitchFamily="49" charset="0"/>
                <a:ea typeface="Times New Roman" panose="02020603050405020304" pitchFamily="18" charset="0"/>
              </a:rPr>
              <a:t>', </a:t>
            </a:r>
            <a:r>
              <a:rPr lang="en-CA" sz="1400" b="1" dirty="0">
                <a:solidFill>
                  <a:srgbClr val="CC7832"/>
                </a:solidFill>
                <a:latin typeface="Menlo" panose="020B0609030804020204" pitchFamily="49" charset="0"/>
                <a:ea typeface="Times New Roman" panose="02020603050405020304" pitchFamily="18" charset="0"/>
              </a:rPr>
              <a:t>component: </a:t>
            </a:r>
            <a:r>
              <a:rPr lang="en-CA" sz="1400" b="1" dirty="0" err="1">
                <a:solidFill>
                  <a:srgbClr val="CC7832"/>
                </a:solidFill>
                <a:latin typeface="Menlo" panose="020B0609030804020204" pitchFamily="49" charset="0"/>
                <a:ea typeface="Times New Roman" panose="02020603050405020304" pitchFamily="18" charset="0"/>
              </a:rPr>
              <a:t>CardDetailComponent</a:t>
            </a:r>
            <a:r>
              <a:rPr lang="en-CA" sz="1400" dirty="0">
                <a:solidFill>
                  <a:srgbClr val="A9B7C6"/>
                </a:solidFill>
                <a:latin typeface="Menlo" panose="020B0609030804020204" pitchFamily="49" charset="0"/>
                <a:ea typeface="Times New Roman" panose="02020603050405020304" pitchFamily="18" charset="0"/>
              </a:rPr>
              <a:t>},</a:t>
            </a:r>
            <a:br>
              <a:rPr lang="en-CA" sz="1400" dirty="0">
                <a:solidFill>
                  <a:srgbClr val="A9B7C6"/>
                </a:solidFill>
                <a:latin typeface="Menlo" panose="020B0609030804020204" pitchFamily="49" charset="0"/>
                <a:ea typeface="Times New Roman" panose="02020603050405020304" pitchFamily="18" charset="0"/>
              </a:rPr>
            </a:br>
            <a:r>
              <a:rPr lang="en-CA" sz="1400" dirty="0">
                <a:solidFill>
                  <a:srgbClr val="A9B7C6"/>
                </a:solidFill>
                <a:latin typeface="Menlo" panose="020B0609030804020204" pitchFamily="49" charset="0"/>
                <a:ea typeface="Times New Roman" panose="02020603050405020304" pitchFamily="18" charset="0"/>
              </a:rPr>
              <a:t>  { </a:t>
            </a:r>
            <a:r>
              <a:rPr lang="en-CA" sz="1400" b="1" dirty="0">
                <a:solidFill>
                  <a:srgbClr val="CC7832"/>
                </a:solidFill>
                <a:latin typeface="Menlo" panose="020B0609030804020204" pitchFamily="49" charset="0"/>
                <a:ea typeface="Times New Roman" panose="02020603050405020304" pitchFamily="18" charset="0"/>
              </a:rPr>
              <a:t>path: </a:t>
            </a:r>
            <a:r>
              <a:rPr lang="en-CA" sz="1400" dirty="0">
                <a:solidFill>
                  <a:srgbClr val="A9B7C6"/>
                </a:solidFill>
                <a:latin typeface="Menlo" panose="020B0609030804020204" pitchFamily="49" charset="0"/>
                <a:ea typeface="Times New Roman" panose="02020603050405020304" pitchFamily="18" charset="0"/>
              </a:rPr>
              <a:t>'', </a:t>
            </a:r>
            <a:r>
              <a:rPr lang="en-CA" sz="1400" b="1" dirty="0" err="1">
                <a:solidFill>
                  <a:srgbClr val="CC7832"/>
                </a:solidFill>
                <a:latin typeface="Menlo" panose="020B0609030804020204" pitchFamily="49" charset="0"/>
                <a:ea typeface="Times New Roman" panose="02020603050405020304" pitchFamily="18" charset="0"/>
              </a:rPr>
              <a:t>redirectTo</a:t>
            </a:r>
            <a:r>
              <a:rPr lang="en-CA" sz="1400" b="1" dirty="0">
                <a:solidFill>
                  <a:srgbClr val="CC7832"/>
                </a:solidFill>
                <a:latin typeface="Menlo" panose="020B0609030804020204" pitchFamily="49" charset="0"/>
                <a:ea typeface="Times New Roman" panose="02020603050405020304" pitchFamily="18" charset="0"/>
              </a:rPr>
              <a:t>: </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cards</a:t>
            </a:r>
            <a:r>
              <a:rPr lang="en-CA" sz="1400" dirty="0">
                <a:solidFill>
                  <a:srgbClr val="A9B7C6"/>
                </a:solidFill>
                <a:latin typeface="Menlo" panose="020B0609030804020204" pitchFamily="49" charset="0"/>
                <a:ea typeface="Times New Roman" panose="02020603050405020304" pitchFamily="18" charset="0"/>
              </a:rPr>
              <a:t>', </a:t>
            </a:r>
            <a:r>
              <a:rPr lang="en-CA" sz="1400" b="1" dirty="0" err="1">
                <a:solidFill>
                  <a:srgbClr val="CC7832"/>
                </a:solidFill>
                <a:latin typeface="Menlo" panose="020B0609030804020204" pitchFamily="49" charset="0"/>
                <a:ea typeface="Times New Roman" panose="02020603050405020304" pitchFamily="18" charset="0"/>
              </a:rPr>
              <a:t>pathMatch</a:t>
            </a:r>
            <a:r>
              <a:rPr lang="en-CA" sz="1400" b="1" dirty="0">
                <a:solidFill>
                  <a:srgbClr val="CC7832"/>
                </a:solidFill>
                <a:latin typeface="Menlo" panose="020B0609030804020204" pitchFamily="49" charset="0"/>
                <a:ea typeface="Times New Roman" panose="02020603050405020304" pitchFamily="18" charset="0"/>
              </a:rPr>
              <a:t>: </a:t>
            </a:r>
            <a:r>
              <a:rPr lang="en-CA" sz="1400" dirty="0">
                <a:solidFill>
                  <a:srgbClr val="A9B7C6"/>
                </a:solidFill>
                <a:latin typeface="Menlo" panose="020B0609030804020204" pitchFamily="49" charset="0"/>
                <a:ea typeface="Times New Roman" panose="02020603050405020304" pitchFamily="18" charset="0"/>
              </a:rPr>
              <a:t>'</a:t>
            </a:r>
            <a:r>
              <a:rPr lang="en-CA" sz="1400" b="1" dirty="0">
                <a:solidFill>
                  <a:srgbClr val="CC7832"/>
                </a:solidFill>
                <a:latin typeface="Menlo" panose="020B0609030804020204" pitchFamily="49" charset="0"/>
                <a:ea typeface="Times New Roman" panose="02020603050405020304" pitchFamily="18" charset="0"/>
              </a:rPr>
              <a:t>full</a:t>
            </a:r>
            <a:r>
              <a:rPr lang="en-CA" sz="1400" dirty="0">
                <a:solidFill>
                  <a:srgbClr val="A9B7C6"/>
                </a:solidFill>
                <a:latin typeface="Menlo" panose="020B0609030804020204" pitchFamily="49" charset="0"/>
                <a:ea typeface="Times New Roman" panose="02020603050405020304" pitchFamily="18" charset="0"/>
              </a:rPr>
              <a:t>' },</a:t>
            </a:r>
            <a:br>
              <a:rPr lang="en-CA" sz="1400" dirty="0">
                <a:solidFill>
                  <a:srgbClr val="A9B7C6"/>
                </a:solidFill>
                <a:latin typeface="Menlo" panose="020B0609030804020204" pitchFamily="49" charset="0"/>
                <a:ea typeface="Times New Roman" panose="02020603050405020304" pitchFamily="18" charset="0"/>
              </a:rPr>
            </a:br>
            <a:r>
              <a:rPr lang="en-CA" sz="1400" dirty="0">
                <a:solidFill>
                  <a:srgbClr val="A9B7C6"/>
                </a:solidFill>
                <a:latin typeface="Menlo" panose="020B0609030804020204" pitchFamily="49" charset="0"/>
                <a:ea typeface="Times New Roman" panose="02020603050405020304" pitchFamily="18" charset="0"/>
              </a:rPr>
              <a:t>];</a:t>
            </a:r>
            <a:br>
              <a:rPr lang="en-CA" sz="1400" dirty="0">
                <a:solidFill>
                  <a:srgbClr val="A9B7C6"/>
                </a:solidFill>
                <a:latin typeface="Menlo" panose="020B0609030804020204" pitchFamily="49" charset="0"/>
                <a:ea typeface="Times New Roman" panose="02020603050405020304" pitchFamily="18" charset="0"/>
              </a:rPr>
            </a:br>
            <a:r>
              <a:rPr lang="en-CA" sz="1400" dirty="0">
                <a:solidFill>
                  <a:srgbClr val="A9B7C6"/>
                </a:solidFill>
                <a:latin typeface="Menlo" panose="020B0609030804020204" pitchFamily="49" charset="0"/>
                <a:ea typeface="Times New Roman" panose="02020603050405020304" pitchFamily="18" charset="0"/>
              </a:rPr>
              <a:t/>
            </a:r>
            <a:br>
              <a:rPr lang="en-CA" sz="1400" dirty="0">
                <a:solidFill>
                  <a:srgbClr val="A9B7C6"/>
                </a:solidFill>
                <a:latin typeface="Menlo" panose="020B0609030804020204" pitchFamily="49" charset="0"/>
                <a:ea typeface="Times New Roman" panose="02020603050405020304" pitchFamily="18" charset="0"/>
              </a:rPr>
            </a:br>
            <a:r>
              <a:rPr lang="en-CA" sz="1400" dirty="0">
                <a:solidFill>
                  <a:srgbClr val="A9B7C6"/>
                </a:solidFill>
                <a:latin typeface="Menlo" panose="020B0609030804020204" pitchFamily="49" charset="0"/>
                <a:ea typeface="Times New Roman" panose="02020603050405020304" pitchFamily="18" charset="0"/>
              </a:rPr>
              <a:t>@</a:t>
            </a:r>
            <a:r>
              <a:rPr lang="en-CA" sz="1400" b="1" dirty="0" err="1">
                <a:solidFill>
                  <a:srgbClr val="CC7832"/>
                </a:solidFill>
                <a:latin typeface="Menlo" panose="020B0609030804020204" pitchFamily="49" charset="0"/>
                <a:ea typeface="Times New Roman" panose="02020603050405020304" pitchFamily="18" charset="0"/>
              </a:rPr>
              <a:t>NgModule</a:t>
            </a:r>
            <a:r>
              <a:rPr lang="en-CA" sz="1400" dirty="0">
                <a:solidFill>
                  <a:srgbClr val="A9B7C6"/>
                </a:solidFill>
                <a:latin typeface="Menlo" panose="020B0609030804020204" pitchFamily="49" charset="0"/>
                <a:ea typeface="Times New Roman" panose="02020603050405020304" pitchFamily="18" charset="0"/>
              </a:rPr>
              <a:t>(</a:t>
            </a:r>
            <a:r>
              <a:rPr lang="en-CA" sz="1400" dirty="0">
                <a:solidFill>
                  <a:srgbClr val="6A8759"/>
                </a:solidFill>
                <a:latin typeface="Menlo" panose="020B0609030804020204" pitchFamily="49" charset="0"/>
                <a:ea typeface="Times New Roman" panose="02020603050405020304" pitchFamily="18" charset="0"/>
              </a:rPr>
              <a:t>{</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imports: [</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a:t>
            </a:r>
            <a:r>
              <a:rPr lang="en-CA" sz="1400" dirty="0" err="1">
                <a:solidFill>
                  <a:srgbClr val="6A8759"/>
                </a:solidFill>
                <a:latin typeface="Menlo" panose="020B0609030804020204" pitchFamily="49" charset="0"/>
                <a:ea typeface="Times New Roman" panose="02020603050405020304" pitchFamily="18" charset="0"/>
              </a:rPr>
              <a:t>RouterModule.forRoot</a:t>
            </a:r>
            <a:r>
              <a:rPr lang="en-CA" sz="1400" dirty="0">
                <a:solidFill>
                  <a:srgbClr val="6A8759"/>
                </a:solidFill>
                <a:latin typeface="Menlo" panose="020B0609030804020204" pitchFamily="49" charset="0"/>
                <a:ea typeface="Times New Roman" panose="02020603050405020304" pitchFamily="18" charset="0"/>
              </a:rPr>
              <a:t>(routes)</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exports: [</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a:t>
            </a:r>
            <a:r>
              <a:rPr lang="en-CA" sz="1400" dirty="0" err="1">
                <a:solidFill>
                  <a:srgbClr val="6A8759"/>
                </a:solidFill>
                <a:latin typeface="Menlo" panose="020B0609030804020204" pitchFamily="49" charset="0"/>
                <a:ea typeface="Times New Roman" panose="02020603050405020304" pitchFamily="18" charset="0"/>
              </a:rPr>
              <a:t>RouterModule</a:t>
            </a:r>
            <a:r>
              <a:rPr lang="en-CA" sz="1400" dirty="0">
                <a:solidFill>
                  <a:srgbClr val="6A8759"/>
                </a:solidFill>
                <a:latin typeface="Menlo" panose="020B0609030804020204" pitchFamily="49" charset="0"/>
                <a:ea typeface="Times New Roman" panose="02020603050405020304" pitchFamily="18" charset="0"/>
              </a:rPr>
              <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  ]</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a:t>
            </a:r>
            <a:br>
              <a:rPr lang="en-CA" sz="1400" dirty="0">
                <a:solidFill>
                  <a:srgbClr val="6A8759"/>
                </a:solidFill>
                <a:latin typeface="Menlo" panose="020B0609030804020204" pitchFamily="49" charset="0"/>
                <a:ea typeface="Times New Roman" panose="02020603050405020304" pitchFamily="18" charset="0"/>
              </a:rPr>
            </a:br>
            <a:r>
              <a:rPr lang="en-CA" sz="1400" dirty="0">
                <a:solidFill>
                  <a:srgbClr val="6A8759"/>
                </a:solidFill>
                <a:latin typeface="Menlo" panose="020B0609030804020204" pitchFamily="49" charset="0"/>
                <a:ea typeface="Times New Roman" panose="02020603050405020304" pitchFamily="18" charset="0"/>
              </a:rPr>
              <a:t>export class </a:t>
            </a:r>
            <a:r>
              <a:rPr lang="en-CA" sz="1400" dirty="0" err="1">
                <a:solidFill>
                  <a:srgbClr val="6A8759"/>
                </a:solidFill>
                <a:latin typeface="Menlo" panose="020B0609030804020204" pitchFamily="49" charset="0"/>
                <a:ea typeface="Times New Roman" panose="02020603050405020304" pitchFamily="18" charset="0"/>
              </a:rPr>
              <a:t>AppRoutingModule</a:t>
            </a:r>
            <a:r>
              <a:rPr lang="en-CA" sz="1400" dirty="0">
                <a:solidFill>
                  <a:srgbClr val="6A8759"/>
                </a:solidFill>
                <a:latin typeface="Menlo" panose="020B0609030804020204" pitchFamily="49" charset="0"/>
                <a:ea typeface="Times New Roman" panose="02020603050405020304" pitchFamily="18" charset="0"/>
              </a:rPr>
              <a:t> { }</a:t>
            </a:r>
            <a:endParaRPr lang="en-CA" sz="1400" dirty="0">
              <a:latin typeface="Times New Roman" panose="02020603050405020304" pitchFamily="18" charset="0"/>
              <a:ea typeface="Times New Roman" panose="02020603050405020304" pitchFamily="18" charset="0"/>
            </a:endParaRPr>
          </a:p>
          <a:p>
            <a:pPr marL="457200">
              <a:spcAft>
                <a:spcPts val="600"/>
              </a:spcAft>
            </a:pPr>
            <a:endParaRPr lang="en-CA"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2458010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Routing – Add </a:t>
            </a:r>
            <a:r>
              <a:rPr lang="en-US" b="0" dirty="0" err="1"/>
              <a:t>routerLink</a:t>
            </a:r>
            <a:r>
              <a:rPr lang="en-US" b="0" dirty="0"/>
              <a:t> to the component</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61</a:t>
            </a:fld>
            <a:endParaRPr lang="en-US" dirty="0">
              <a:solidFill>
                <a:srgbClr val="6A737B"/>
              </a:solidFill>
            </a:endParaRPr>
          </a:p>
        </p:txBody>
      </p:sp>
      <p:sp>
        <p:nvSpPr>
          <p:cNvPr id="5" name="Content Placeholder 2"/>
          <p:cNvSpPr txBox="1">
            <a:spLocks/>
          </p:cNvSpPr>
          <p:nvPr/>
        </p:nvSpPr>
        <p:spPr bwMode="auto">
          <a:xfrm>
            <a:off x="381000" y="1066801"/>
            <a:ext cx="8597900" cy="304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r>
              <a:rPr lang="en-US" dirty="0"/>
              <a:t>Now, update the card-</a:t>
            </a:r>
            <a:r>
              <a:rPr lang="en-US" dirty="0" err="1"/>
              <a:t>list.component.html</a:t>
            </a:r>
            <a:r>
              <a:rPr lang="en-US" dirty="0"/>
              <a:t>, add the detail link to the individual card row</a:t>
            </a:r>
            <a:endParaRPr lang="en-CA" sz="1400" dirty="0"/>
          </a:p>
        </p:txBody>
      </p:sp>
      <p:sp>
        <p:nvSpPr>
          <p:cNvPr id="11" name="TextBox 10">
            <a:extLst>
              <a:ext uri="{FF2B5EF4-FFF2-40B4-BE49-F238E27FC236}">
                <a16:creationId xmlns="" xmlns:a16="http://schemas.microsoft.com/office/drawing/2014/main" id="{138AD704-90F7-8747-9954-B231EBF72915}"/>
              </a:ext>
            </a:extLst>
          </p:cNvPr>
          <p:cNvSpPr txBox="1"/>
          <p:nvPr/>
        </p:nvSpPr>
        <p:spPr>
          <a:xfrm>
            <a:off x="715076" y="1828800"/>
            <a:ext cx="7543800" cy="3847207"/>
          </a:xfrm>
          <a:prstGeom prst="rect">
            <a:avLst/>
          </a:prstGeom>
          <a:solidFill>
            <a:schemeClr val="accent4"/>
          </a:solidFill>
        </p:spPr>
        <p:txBody>
          <a:bodyPr wrap="square" rtlCol="0">
            <a:spAutoFit/>
          </a:bodyPr>
          <a:lstStyle/>
          <a:p>
            <a:pPr>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CA" sz="1400" dirty="0">
                <a:solidFill>
                  <a:srgbClr val="E8BF6A"/>
                </a:solidFill>
                <a:latin typeface="Menlo" panose="020B0609030804020204" pitchFamily="49" charset="0"/>
                <a:ea typeface="Times New Roman" panose="02020603050405020304" pitchFamily="18" charset="0"/>
              </a:rPr>
              <a:t>&lt;</a:t>
            </a:r>
            <a:r>
              <a:rPr lang="en-CA" sz="1400" dirty="0" err="1">
                <a:solidFill>
                  <a:srgbClr val="E8BF6A"/>
                </a:solidFill>
                <a:latin typeface="Menlo" panose="020B0609030804020204" pitchFamily="49" charset="0"/>
                <a:ea typeface="Times New Roman" panose="02020603050405020304" pitchFamily="18" charset="0"/>
              </a:rPr>
              <a:t>ul</a:t>
            </a:r>
            <a:r>
              <a:rPr lang="en-CA" sz="1400" dirty="0">
                <a:solidFill>
                  <a:srgbClr val="E8BF6A"/>
                </a:solidFill>
                <a:latin typeface="Menlo" panose="020B0609030804020204" pitchFamily="49" charset="0"/>
                <a:ea typeface="Times New Roman" panose="02020603050405020304" pitchFamily="18" charset="0"/>
              </a:rPr>
              <a:t>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"card-list"</a:t>
            </a:r>
            <a:r>
              <a:rPr lang="en-CA" sz="1400" dirty="0">
                <a:solidFill>
                  <a:srgbClr val="E8BF6A"/>
                </a:solidFill>
                <a:latin typeface="Menlo" panose="020B0609030804020204" pitchFamily="49" charset="0"/>
                <a:ea typeface="Times New Roman" panose="02020603050405020304" pitchFamily="18" charset="0"/>
              </a:rPr>
              <a:t>&gt;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&lt;li </a:t>
            </a:r>
            <a:r>
              <a:rPr lang="en-CA" sz="1400" dirty="0">
                <a:solidFill>
                  <a:srgbClr val="BABABA"/>
                </a:solidFill>
                <a:latin typeface="Menlo" panose="020B0609030804020204" pitchFamily="49" charset="0"/>
                <a:ea typeface="Times New Roman" panose="02020603050405020304" pitchFamily="18" charset="0"/>
              </a:rPr>
              <a:t>*</a:t>
            </a:r>
            <a:r>
              <a:rPr lang="en-CA" sz="1400" dirty="0" err="1">
                <a:solidFill>
                  <a:srgbClr val="BABABA"/>
                </a:solidFill>
                <a:latin typeface="Menlo" panose="020B0609030804020204" pitchFamily="49" charset="0"/>
                <a:ea typeface="Times New Roman" panose="02020603050405020304" pitchFamily="18" charset="0"/>
              </a:rPr>
              <a:t>ngFor</a:t>
            </a:r>
            <a:r>
              <a:rPr lang="en-CA" sz="1400" dirty="0">
                <a:solidFill>
                  <a:srgbClr val="BABABA"/>
                </a:solidFill>
                <a:latin typeface="Menlo" panose="020B0609030804020204" pitchFamily="49" charset="0"/>
                <a:ea typeface="Times New Roman" panose="02020603050405020304" pitchFamily="18" charset="0"/>
              </a:rPr>
              <a:t>=</a:t>
            </a:r>
            <a:r>
              <a:rPr lang="en-CA" sz="1400" dirty="0">
                <a:solidFill>
                  <a:srgbClr val="A5C261"/>
                </a:solidFill>
                <a:latin typeface="Menlo" panose="020B0609030804020204" pitchFamily="49" charset="0"/>
                <a:ea typeface="Times New Roman" panose="02020603050405020304" pitchFamily="18" charset="0"/>
              </a:rPr>
              <a:t>"let card of cards"</a:t>
            </a:r>
            <a:r>
              <a:rPr lang="en-CA" sz="1400" dirty="0">
                <a:solidFill>
                  <a:srgbClr val="E8BF6A"/>
                </a:solidFill>
                <a:latin typeface="Menlo" panose="020B0609030804020204" pitchFamily="49" charset="0"/>
                <a:ea typeface="Times New Roman" panose="02020603050405020304" pitchFamily="18" charset="0"/>
              </a:rPr>
              <a:t>&gt;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a:t>
            </a:r>
            <a:r>
              <a:rPr lang="en-CA" sz="1400" dirty="0">
                <a:solidFill>
                  <a:srgbClr val="E8BF6A"/>
                </a:solidFill>
                <a:highlight>
                  <a:srgbClr val="00FFFF"/>
                </a:highlight>
                <a:latin typeface="Menlo" panose="020B0609030804020204" pitchFamily="49" charset="0"/>
                <a:ea typeface="Times New Roman" panose="02020603050405020304" pitchFamily="18" charset="0"/>
              </a:rPr>
              <a:t>&lt;a </a:t>
            </a:r>
            <a:r>
              <a:rPr lang="en-CA" sz="1400" dirty="0" err="1">
                <a:solidFill>
                  <a:srgbClr val="BABABA"/>
                </a:solidFill>
                <a:highlight>
                  <a:srgbClr val="00FFFF"/>
                </a:highlight>
                <a:latin typeface="Menlo" panose="020B0609030804020204" pitchFamily="49" charset="0"/>
                <a:ea typeface="Times New Roman" panose="02020603050405020304" pitchFamily="18" charset="0"/>
              </a:rPr>
              <a:t>routerLink</a:t>
            </a:r>
            <a:r>
              <a:rPr lang="en-CA" sz="1400" dirty="0">
                <a:solidFill>
                  <a:srgbClr val="BABABA"/>
                </a:solidFill>
                <a:highlight>
                  <a:srgbClr val="00FFFF"/>
                </a:highlight>
                <a:latin typeface="Menlo" panose="020B0609030804020204" pitchFamily="49" charset="0"/>
                <a:ea typeface="Times New Roman" panose="02020603050405020304" pitchFamily="18" charset="0"/>
              </a:rPr>
              <a:t>=</a:t>
            </a:r>
            <a:r>
              <a:rPr lang="en-CA" sz="1400" dirty="0">
                <a:solidFill>
                  <a:srgbClr val="A5C261"/>
                </a:solidFill>
                <a:highlight>
                  <a:srgbClr val="00FFFF"/>
                </a:highlight>
                <a:latin typeface="Menlo" panose="020B0609030804020204" pitchFamily="49" charset="0"/>
                <a:ea typeface="Times New Roman" panose="02020603050405020304" pitchFamily="18" charset="0"/>
              </a:rPr>
              <a:t>"/detail/{{</a:t>
            </a:r>
            <a:r>
              <a:rPr lang="en-CA" sz="1400" dirty="0" err="1">
                <a:solidFill>
                  <a:srgbClr val="A5C261"/>
                </a:solidFill>
                <a:highlight>
                  <a:srgbClr val="00FFFF"/>
                </a:highlight>
                <a:latin typeface="Menlo" panose="020B0609030804020204" pitchFamily="49" charset="0"/>
                <a:ea typeface="Times New Roman" panose="02020603050405020304" pitchFamily="18" charset="0"/>
              </a:rPr>
              <a:t>card.id</a:t>
            </a:r>
            <a:r>
              <a:rPr lang="en-CA" sz="1400" dirty="0">
                <a:solidFill>
                  <a:srgbClr val="A5C261"/>
                </a:solidFill>
                <a:highlight>
                  <a:srgbClr val="00FFFF"/>
                </a:highlight>
                <a:latin typeface="Menlo" panose="020B0609030804020204" pitchFamily="49" charset="0"/>
                <a:ea typeface="Times New Roman" panose="02020603050405020304" pitchFamily="18" charset="0"/>
              </a:rPr>
              <a:t>}}"</a:t>
            </a:r>
            <a:r>
              <a:rPr lang="en-CA" sz="1400" dirty="0">
                <a:solidFill>
                  <a:srgbClr val="E8BF6A"/>
                </a:solidFill>
                <a:highlight>
                  <a:srgbClr val="00FFFF"/>
                </a:highlight>
                <a:latin typeface="Menlo" panose="020B0609030804020204" pitchFamily="49" charset="0"/>
                <a:ea typeface="Times New Roman" panose="02020603050405020304" pitchFamily="18" charset="0"/>
              </a:rPr>
              <a:t>&gt;</a:t>
            </a:r>
            <a:r>
              <a:rPr lang="en-CA" sz="1400" dirty="0">
                <a:solidFill>
                  <a:srgbClr val="E8BF6A"/>
                </a:solidFill>
                <a:latin typeface="Menlo" panose="020B0609030804020204" pitchFamily="49" charset="0"/>
                <a:ea typeface="Times New Roman" panose="02020603050405020304" pitchFamily="18" charset="0"/>
              </a:rPr>
              <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&lt;div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"card-list-row"</a:t>
            </a:r>
            <a:r>
              <a:rPr lang="en-CA" sz="1400" dirty="0">
                <a:solidFill>
                  <a:srgbClr val="E8BF6A"/>
                </a:solidFill>
                <a:latin typeface="Menlo" panose="020B0609030804020204" pitchFamily="49" charset="0"/>
                <a:ea typeface="Times New Roman" panose="02020603050405020304" pitchFamily="18" charset="0"/>
              </a:rPr>
              <a:t>&gt;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a:t>
            </a:r>
            <a:r>
              <a:rPr lang="en-CA" sz="1400" dirty="0" err="1">
                <a:solidFill>
                  <a:srgbClr val="A5C261"/>
                </a:solidFill>
                <a:latin typeface="Menlo" panose="020B0609030804020204" pitchFamily="49" charset="0"/>
                <a:ea typeface="Times New Roman" panose="02020603050405020304" pitchFamily="18" charset="0"/>
              </a:rPr>
              <a:t>img</a:t>
            </a:r>
            <a:r>
              <a:rPr lang="en-CA" sz="1400" dirty="0">
                <a:solidFill>
                  <a:srgbClr val="A5C261"/>
                </a:solidFill>
                <a:latin typeface="Menlo" panose="020B0609030804020204" pitchFamily="49" charset="0"/>
                <a:ea typeface="Times New Roman" panose="02020603050405020304" pitchFamily="18" charset="0"/>
              </a:rPr>
              <a:t>-col"</a:t>
            </a:r>
            <a:r>
              <a:rPr lang="en-CA" sz="1400" dirty="0">
                <a:solidFill>
                  <a:srgbClr val="E8BF6A"/>
                </a:solidFill>
                <a:latin typeface="Menlo" panose="020B0609030804020204" pitchFamily="49" charset="0"/>
                <a:ea typeface="Times New Roman" panose="02020603050405020304" pitchFamily="18" charset="0"/>
              </a:rPr>
              <a:t>&gt;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a:t>
            </a:r>
            <a:r>
              <a:rPr lang="en-CA" sz="1400" dirty="0" err="1">
                <a:solidFill>
                  <a:srgbClr val="E8BF6A"/>
                </a:solidFill>
                <a:latin typeface="Menlo" panose="020B0609030804020204" pitchFamily="49" charset="0"/>
                <a:ea typeface="Times New Roman" panose="02020603050405020304" pitchFamily="18" charset="0"/>
              </a:rPr>
              <a:t>img</a:t>
            </a:r>
            <a:r>
              <a:rPr lang="en-CA" sz="1400" dirty="0">
                <a:solidFill>
                  <a:srgbClr val="E8BF6A"/>
                </a:solidFill>
                <a:latin typeface="Menlo" panose="020B0609030804020204" pitchFamily="49" charset="0"/>
                <a:ea typeface="Times New Roman" panose="02020603050405020304" pitchFamily="18" charset="0"/>
              </a:rPr>
              <a:t>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"card-list-</a:t>
            </a:r>
            <a:r>
              <a:rPr lang="en-CA" sz="1400" dirty="0" err="1">
                <a:solidFill>
                  <a:srgbClr val="A5C261"/>
                </a:solidFill>
                <a:latin typeface="Menlo" panose="020B0609030804020204" pitchFamily="49" charset="0"/>
                <a:ea typeface="Times New Roman" panose="02020603050405020304" pitchFamily="18" charset="0"/>
              </a:rPr>
              <a:t>img</a:t>
            </a:r>
            <a:r>
              <a:rPr lang="en-CA" sz="1400" dirty="0">
                <a:solidFill>
                  <a:srgbClr val="A5C261"/>
                </a:solidFill>
                <a:latin typeface="Menlo" panose="020B0609030804020204" pitchFamily="49" charset="0"/>
                <a:ea typeface="Times New Roman" panose="02020603050405020304" pitchFamily="18" charset="0"/>
              </a:rPr>
              <a:t>" </a:t>
            </a:r>
            <a:r>
              <a:rPr lang="en-CA" sz="1400" dirty="0" err="1">
                <a:solidFill>
                  <a:srgbClr val="BABABA"/>
                </a:solidFill>
                <a:latin typeface="Menlo" panose="020B0609030804020204" pitchFamily="49" charset="0"/>
                <a:ea typeface="Times New Roman" panose="02020603050405020304" pitchFamily="18" charset="0"/>
              </a:rPr>
              <a:t>src</a:t>
            </a:r>
            <a:r>
              <a:rPr lang="en-CA" sz="1400" dirty="0">
                <a:solidFill>
                  <a:srgbClr val="BABABA"/>
                </a:solidFill>
                <a:latin typeface="Menlo" panose="020B0609030804020204" pitchFamily="49" charset="0"/>
                <a:ea typeface="Times New Roman" panose="02020603050405020304" pitchFamily="18" charset="0"/>
              </a:rPr>
              <a:t>=</a:t>
            </a:r>
            <a:r>
              <a:rPr lang="en-CA" sz="1400" dirty="0">
                <a:solidFill>
                  <a:srgbClr val="A5C261"/>
                </a:solidFill>
                <a:latin typeface="Menlo" panose="020B0609030804020204" pitchFamily="49" charset="0"/>
                <a:ea typeface="Times New Roman" panose="02020603050405020304" pitchFamily="18" charset="0"/>
              </a:rPr>
              <a:t>"../../assets/card_{{</a:t>
            </a:r>
            <a:r>
              <a:rPr lang="en-CA" sz="1400" dirty="0" err="1">
                <a:solidFill>
                  <a:srgbClr val="A5C261"/>
                </a:solidFill>
                <a:latin typeface="Menlo" panose="020B0609030804020204" pitchFamily="49" charset="0"/>
                <a:ea typeface="Times New Roman" panose="02020603050405020304" pitchFamily="18" charset="0"/>
              </a:rPr>
              <a:t>card.id</a:t>
            </a:r>
            <a:r>
              <a:rPr lang="en-CA" sz="1400" dirty="0">
                <a:solidFill>
                  <a:srgbClr val="A5C261"/>
                </a:solidFill>
                <a:latin typeface="Menlo" panose="020B0609030804020204" pitchFamily="49" charset="0"/>
                <a:ea typeface="Times New Roman" panose="02020603050405020304" pitchFamily="18" charset="0"/>
              </a:rPr>
              <a:t>}}.jpg"</a:t>
            </a:r>
            <a:r>
              <a:rPr lang="en-CA" sz="1400" dirty="0">
                <a:solidFill>
                  <a:srgbClr val="E8BF6A"/>
                </a:solidFill>
                <a:latin typeface="Menlo" panose="020B0609030804020204" pitchFamily="49" charset="0"/>
                <a:ea typeface="Times New Roman" panose="02020603050405020304" pitchFamily="18" charset="0"/>
              </a:rPr>
              <a:t>&gt;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"card-description-col"</a:t>
            </a:r>
            <a:r>
              <a:rPr lang="en-CA" sz="1400" dirty="0">
                <a:solidFill>
                  <a:srgbClr val="E8BF6A"/>
                </a:solidFill>
                <a:latin typeface="Menlo" panose="020B0609030804020204" pitchFamily="49" charset="0"/>
                <a:ea typeface="Times New Roman" panose="02020603050405020304" pitchFamily="18" charset="0"/>
              </a:rPr>
              <a:t>&gt;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&lt;p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"card-name"</a:t>
            </a:r>
            <a:r>
              <a:rPr lang="en-CA" sz="1400" dirty="0">
                <a:solidFill>
                  <a:srgbClr val="E8BF6A"/>
                </a:solidFill>
                <a:latin typeface="Menlo" panose="020B0609030804020204" pitchFamily="49" charset="0"/>
                <a:ea typeface="Times New Roman" panose="02020603050405020304" pitchFamily="18" charset="0"/>
              </a:rPr>
              <a:t>&gt;</a:t>
            </a:r>
            <a:r>
              <a:rPr lang="en-CA" sz="1400" dirty="0">
                <a:solidFill>
                  <a:srgbClr val="A9B7C6"/>
                </a:solidFill>
                <a:latin typeface="Menlo" panose="020B0609030804020204" pitchFamily="49" charset="0"/>
                <a:ea typeface="Times New Roman" panose="02020603050405020304" pitchFamily="18" charset="0"/>
              </a:rPr>
              <a:t>{{</a:t>
            </a:r>
            <a:r>
              <a:rPr lang="en-CA" sz="1400" dirty="0" err="1">
                <a:solidFill>
                  <a:srgbClr val="A9B7C6"/>
                </a:solidFill>
                <a:latin typeface="Menlo" panose="020B0609030804020204" pitchFamily="49" charset="0"/>
                <a:ea typeface="Times New Roman" panose="02020603050405020304" pitchFamily="18" charset="0"/>
              </a:rPr>
              <a:t>card.name</a:t>
            </a:r>
            <a:r>
              <a:rPr lang="en-CA" sz="1400" dirty="0">
                <a:solidFill>
                  <a:srgbClr val="A9B7C6"/>
                </a:solidFill>
                <a:latin typeface="Menlo" panose="020B0609030804020204" pitchFamily="49" charset="0"/>
                <a:ea typeface="Times New Roman" panose="02020603050405020304" pitchFamily="18" charset="0"/>
              </a:rPr>
              <a:t>}}</a:t>
            </a:r>
            <a:r>
              <a:rPr lang="en-CA" sz="1400" dirty="0">
                <a:solidFill>
                  <a:srgbClr val="E8BF6A"/>
                </a:solidFill>
                <a:latin typeface="Menlo" panose="020B0609030804020204" pitchFamily="49" charset="0"/>
                <a:ea typeface="Times New Roman" panose="02020603050405020304" pitchFamily="18" charset="0"/>
              </a:rPr>
              <a:t>&lt;/p&gt;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&lt;p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"card-description"</a:t>
            </a:r>
            <a:r>
              <a:rPr lang="en-CA" sz="1400" dirty="0">
                <a:solidFill>
                  <a:srgbClr val="E8BF6A"/>
                </a:solidFill>
                <a:latin typeface="Menlo" panose="020B0609030804020204" pitchFamily="49" charset="0"/>
                <a:ea typeface="Times New Roman" panose="02020603050405020304" pitchFamily="18" charset="0"/>
              </a:rPr>
              <a:t>&gt;</a:t>
            </a:r>
            <a:r>
              <a:rPr lang="en-CA" sz="1400" dirty="0">
                <a:solidFill>
                  <a:srgbClr val="A9B7C6"/>
                </a:solidFill>
                <a:latin typeface="Menlo" panose="020B0609030804020204" pitchFamily="49" charset="0"/>
                <a:ea typeface="Times New Roman" panose="02020603050405020304" pitchFamily="18" charset="0"/>
              </a:rPr>
              <a:t>{{</a:t>
            </a:r>
            <a:r>
              <a:rPr lang="en-CA" sz="1400" dirty="0" err="1">
                <a:solidFill>
                  <a:srgbClr val="A9B7C6"/>
                </a:solidFill>
                <a:latin typeface="Menlo" panose="020B0609030804020204" pitchFamily="49" charset="0"/>
                <a:ea typeface="Times New Roman" panose="02020603050405020304" pitchFamily="18" charset="0"/>
              </a:rPr>
              <a:t>card.description</a:t>
            </a:r>
            <a:r>
              <a:rPr lang="en-CA" sz="1400" dirty="0">
                <a:solidFill>
                  <a:srgbClr val="A9B7C6"/>
                </a:solidFill>
                <a:latin typeface="Menlo" panose="020B0609030804020204" pitchFamily="49" charset="0"/>
                <a:ea typeface="Times New Roman" panose="02020603050405020304" pitchFamily="18" charset="0"/>
              </a:rPr>
              <a:t>}}</a:t>
            </a:r>
            <a:r>
              <a:rPr lang="en-CA" sz="1400" dirty="0">
                <a:solidFill>
                  <a:srgbClr val="E8BF6A"/>
                </a:solidFill>
                <a:latin typeface="Menlo" panose="020B0609030804020204" pitchFamily="49" charset="0"/>
                <a:ea typeface="Times New Roman" panose="02020603050405020304" pitchFamily="18" charset="0"/>
              </a:rPr>
              <a:t>&lt;/p&gt;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&lt;/span&gt;    </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&lt;/div&gt;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&lt;/a&gt;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&lt;/li&gt;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&lt;/</a:t>
            </a:r>
            <a:r>
              <a:rPr lang="en-CA" sz="1400" dirty="0" err="1">
                <a:solidFill>
                  <a:srgbClr val="E8BF6A"/>
                </a:solidFill>
                <a:latin typeface="Menlo" panose="020B0609030804020204" pitchFamily="49" charset="0"/>
                <a:ea typeface="Times New Roman" panose="02020603050405020304" pitchFamily="18" charset="0"/>
              </a:rPr>
              <a:t>ul</a:t>
            </a:r>
            <a:r>
              <a:rPr lang="en-CA" sz="1400" dirty="0">
                <a:solidFill>
                  <a:srgbClr val="E8BF6A"/>
                </a:solidFill>
                <a:latin typeface="Menlo" panose="020B0609030804020204" pitchFamily="49" charset="0"/>
                <a:ea typeface="Times New Roman" panose="02020603050405020304" pitchFamily="18" charset="0"/>
              </a:rPr>
              <a:t>&gt;   </a:t>
            </a:r>
            <a:endParaRPr lang="en-CA" sz="1400" dirty="0">
              <a:latin typeface="Times New Roman" panose="02020603050405020304" pitchFamily="18" charset="0"/>
              <a:ea typeface="Times New Roman" panose="02020603050405020304" pitchFamily="18" charset="0"/>
            </a:endParaRPr>
          </a:p>
          <a:p>
            <a:pPr marL="457200">
              <a:spcAft>
                <a:spcPts val="600"/>
              </a:spcAft>
            </a:pPr>
            <a:endParaRPr lang="en-CA"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81539407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Routing – Add </a:t>
            </a:r>
            <a:r>
              <a:rPr lang="en-US" b="0" dirty="0" err="1"/>
              <a:t>routerLink</a:t>
            </a:r>
            <a:r>
              <a:rPr lang="en-US" b="0" dirty="0"/>
              <a:t> to the component</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62</a:t>
            </a:fld>
            <a:endParaRPr lang="en-US" dirty="0">
              <a:solidFill>
                <a:srgbClr val="6A737B"/>
              </a:solidFill>
            </a:endParaRPr>
          </a:p>
        </p:txBody>
      </p:sp>
      <p:sp>
        <p:nvSpPr>
          <p:cNvPr id="5" name="Content Placeholder 2"/>
          <p:cNvSpPr txBox="1">
            <a:spLocks/>
          </p:cNvSpPr>
          <p:nvPr/>
        </p:nvSpPr>
        <p:spPr bwMode="auto">
          <a:xfrm>
            <a:off x="381000" y="1066801"/>
            <a:ext cx="8597900" cy="914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r>
              <a:rPr lang="en-CA" dirty="0"/>
              <a:t>Update the card-</a:t>
            </a:r>
            <a:r>
              <a:rPr lang="en-CA" dirty="0" err="1"/>
              <a:t>detail.component.html</a:t>
            </a:r>
            <a:r>
              <a:rPr lang="en-CA" dirty="0"/>
              <a:t>, add a go back button to the bottom of the template, and bind it to the component’s </a:t>
            </a:r>
            <a:r>
              <a:rPr lang="en-CA" dirty="0" err="1"/>
              <a:t>goBack</a:t>
            </a:r>
            <a:r>
              <a:rPr lang="en-CA" dirty="0"/>
              <a:t>() </a:t>
            </a:r>
            <a:r>
              <a:rPr lang="en-CA" dirty="0" err="1"/>
              <a:t>method.goBack</a:t>
            </a:r>
            <a:r>
              <a:rPr lang="en-CA" dirty="0"/>
              <a:t> link to the Back button</a:t>
            </a:r>
            <a:endParaRPr lang="en-CA" sz="1400" dirty="0"/>
          </a:p>
        </p:txBody>
      </p:sp>
      <p:sp>
        <p:nvSpPr>
          <p:cNvPr id="11" name="TextBox 10">
            <a:extLst>
              <a:ext uri="{FF2B5EF4-FFF2-40B4-BE49-F238E27FC236}">
                <a16:creationId xmlns="" xmlns:a16="http://schemas.microsoft.com/office/drawing/2014/main" id="{138AD704-90F7-8747-9954-B231EBF72915}"/>
              </a:ext>
            </a:extLst>
          </p:cNvPr>
          <p:cNvSpPr txBox="1"/>
          <p:nvPr/>
        </p:nvSpPr>
        <p:spPr>
          <a:xfrm>
            <a:off x="696273" y="2128151"/>
            <a:ext cx="7543800" cy="4493538"/>
          </a:xfrm>
          <a:prstGeom prst="rect">
            <a:avLst/>
          </a:prstGeom>
          <a:solidFill>
            <a:schemeClr val="accent4"/>
          </a:solidFill>
        </p:spPr>
        <p:txBody>
          <a:bodyPr wrap="square" rtlCol="0">
            <a:spAutoFit/>
          </a:bodyPr>
          <a:lstStyle/>
          <a:p>
            <a:pPr>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CA" sz="1400" dirty="0">
                <a:solidFill>
                  <a:srgbClr val="E8BF6A"/>
                </a:solidFill>
                <a:latin typeface="Menlo" panose="020B0609030804020204" pitchFamily="49" charset="0"/>
                <a:ea typeface="Times New Roman" panose="02020603050405020304" pitchFamily="18" charset="0"/>
              </a:rPr>
              <a:t>&lt;div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"card-detail"</a:t>
            </a:r>
            <a:r>
              <a:rPr lang="en-CA" sz="1400" dirty="0">
                <a:solidFill>
                  <a:srgbClr val="E8BF6A"/>
                </a:solidFill>
                <a:latin typeface="Menlo" panose="020B0609030804020204" pitchFamily="49" charset="0"/>
                <a:ea typeface="Times New Roman" panose="02020603050405020304" pitchFamily="18" charset="0"/>
              </a:rPr>
              <a:t>&gt;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"card-detail-row"</a:t>
            </a:r>
            <a:r>
              <a:rPr lang="en-CA" sz="1400" dirty="0">
                <a:solidFill>
                  <a:srgbClr val="E8BF6A"/>
                </a:solidFill>
                <a:latin typeface="Menlo" panose="020B0609030804020204" pitchFamily="49" charset="0"/>
                <a:ea typeface="Times New Roman" panose="02020603050405020304" pitchFamily="18" charset="0"/>
              </a:rPr>
              <a:t>&gt;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a:t>
            </a:r>
            <a:r>
              <a:rPr lang="en-CA" sz="1400" dirty="0" err="1">
                <a:solidFill>
                  <a:srgbClr val="E8BF6A"/>
                </a:solidFill>
                <a:latin typeface="Menlo" panose="020B0609030804020204" pitchFamily="49" charset="0"/>
                <a:ea typeface="Times New Roman" panose="02020603050405020304" pitchFamily="18" charset="0"/>
              </a:rPr>
              <a:t>img</a:t>
            </a:r>
            <a:r>
              <a:rPr lang="en-CA" sz="1400" dirty="0">
                <a:solidFill>
                  <a:srgbClr val="E8BF6A"/>
                </a:solidFill>
                <a:latin typeface="Menlo" panose="020B0609030804020204" pitchFamily="49" charset="0"/>
                <a:ea typeface="Times New Roman" panose="02020603050405020304" pitchFamily="18" charset="0"/>
              </a:rPr>
              <a:t> </a:t>
            </a:r>
            <a:r>
              <a:rPr lang="en-CA" sz="1400" dirty="0" err="1">
                <a:solidFill>
                  <a:srgbClr val="BABABA"/>
                </a:solidFill>
                <a:latin typeface="Menlo" panose="020B0609030804020204" pitchFamily="49" charset="0"/>
                <a:ea typeface="Times New Roman" panose="02020603050405020304" pitchFamily="18" charset="0"/>
              </a:rPr>
              <a:t>src</a:t>
            </a:r>
            <a:r>
              <a:rPr lang="en-CA" sz="1400" dirty="0">
                <a:solidFill>
                  <a:srgbClr val="BABABA"/>
                </a:solidFill>
                <a:latin typeface="Menlo" panose="020B0609030804020204" pitchFamily="49" charset="0"/>
                <a:ea typeface="Times New Roman" panose="02020603050405020304" pitchFamily="18" charset="0"/>
              </a:rPr>
              <a:t>=</a:t>
            </a:r>
            <a:r>
              <a:rPr lang="en-CA" sz="1400" dirty="0">
                <a:solidFill>
                  <a:srgbClr val="A5C261"/>
                </a:solidFill>
                <a:latin typeface="Menlo" panose="020B0609030804020204" pitchFamily="49" charset="0"/>
                <a:ea typeface="Times New Roman" panose="02020603050405020304" pitchFamily="18" charset="0"/>
              </a:rPr>
              <a:t>"../../assets/card_{{</a:t>
            </a:r>
            <a:r>
              <a:rPr lang="en-CA" sz="1400" dirty="0" err="1">
                <a:solidFill>
                  <a:srgbClr val="A5C261"/>
                </a:solidFill>
                <a:latin typeface="Menlo" panose="020B0609030804020204" pitchFamily="49" charset="0"/>
                <a:ea typeface="Times New Roman" panose="02020603050405020304" pitchFamily="18" charset="0"/>
              </a:rPr>
              <a:t>card.id</a:t>
            </a:r>
            <a:r>
              <a:rPr lang="en-CA" sz="1400" dirty="0">
                <a:solidFill>
                  <a:srgbClr val="A5C261"/>
                </a:solidFill>
                <a:latin typeface="Menlo" panose="020B0609030804020204" pitchFamily="49" charset="0"/>
                <a:ea typeface="Times New Roman" panose="02020603050405020304" pitchFamily="18" charset="0"/>
              </a:rPr>
              <a:t>}}.jpg"</a:t>
            </a:r>
            <a:r>
              <a:rPr lang="en-CA" sz="1400" dirty="0">
                <a:solidFill>
                  <a:srgbClr val="E8BF6A"/>
                </a:solidFill>
                <a:latin typeface="Menlo" panose="020B0609030804020204" pitchFamily="49" charset="0"/>
                <a:ea typeface="Times New Roman" panose="02020603050405020304" pitchFamily="18" charset="0"/>
              </a:rPr>
              <a:t>&gt;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"card-detail-row"</a:t>
            </a:r>
            <a:r>
              <a:rPr lang="en-CA" sz="1400" dirty="0">
                <a:solidFill>
                  <a:srgbClr val="E8BF6A"/>
                </a:solidFill>
                <a:latin typeface="Menlo" panose="020B0609030804020204" pitchFamily="49" charset="0"/>
                <a:ea typeface="Times New Roman" panose="02020603050405020304" pitchFamily="18" charset="0"/>
              </a:rPr>
              <a:t>&gt;</a:t>
            </a:r>
            <a:r>
              <a:rPr lang="en-CA" sz="1400" dirty="0">
                <a:solidFill>
                  <a:srgbClr val="A9B7C6"/>
                </a:solidFill>
                <a:latin typeface="Menlo" panose="020B0609030804020204" pitchFamily="49" charset="0"/>
                <a:ea typeface="Times New Roman" panose="02020603050405020304" pitchFamily="18" charset="0"/>
              </a:rPr>
              <a:t>{{</a:t>
            </a:r>
            <a:r>
              <a:rPr lang="en-CA" sz="1400" dirty="0" err="1">
                <a:solidFill>
                  <a:srgbClr val="A9B7C6"/>
                </a:solidFill>
                <a:latin typeface="Menlo" panose="020B0609030804020204" pitchFamily="49" charset="0"/>
                <a:ea typeface="Times New Roman" panose="02020603050405020304" pitchFamily="18" charset="0"/>
              </a:rPr>
              <a:t>card.name</a:t>
            </a:r>
            <a:r>
              <a:rPr lang="en-CA" sz="1400" dirty="0">
                <a:solidFill>
                  <a:srgbClr val="A9B7C6"/>
                </a:solidFill>
                <a:latin typeface="Menlo" panose="020B0609030804020204" pitchFamily="49" charset="0"/>
                <a:ea typeface="Times New Roman" panose="02020603050405020304" pitchFamily="18" charset="0"/>
              </a:rPr>
              <a:t>}}</a:t>
            </a:r>
            <a:r>
              <a:rPr lang="en-CA" sz="1400" dirty="0">
                <a:solidFill>
                  <a:srgbClr val="E8BF6A"/>
                </a:solidFill>
                <a:latin typeface="Menlo" panose="020B0609030804020204" pitchFamily="49" charset="0"/>
                <a:ea typeface="Times New Roman" panose="02020603050405020304" pitchFamily="18" charset="0"/>
              </a:rPr>
              <a:t>&lt;/span&gt;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"card-detail-row"</a:t>
            </a:r>
            <a:r>
              <a:rPr lang="en-CA" sz="1400" dirty="0">
                <a:solidFill>
                  <a:srgbClr val="E8BF6A"/>
                </a:solidFill>
                <a:latin typeface="Menlo" panose="020B0609030804020204" pitchFamily="49" charset="0"/>
                <a:ea typeface="Times New Roman" panose="02020603050405020304" pitchFamily="18" charset="0"/>
              </a:rPr>
              <a:t>&gt;</a:t>
            </a:r>
            <a:r>
              <a:rPr lang="en-CA" sz="1400" dirty="0">
                <a:solidFill>
                  <a:srgbClr val="A9B7C6"/>
                </a:solidFill>
                <a:latin typeface="Menlo" panose="020B0609030804020204" pitchFamily="49" charset="0"/>
                <a:ea typeface="Times New Roman" panose="02020603050405020304" pitchFamily="18" charset="0"/>
              </a:rPr>
              <a:t>Description: {{</a:t>
            </a:r>
            <a:r>
              <a:rPr lang="en-CA" sz="1400" dirty="0" err="1">
                <a:solidFill>
                  <a:srgbClr val="A9B7C6"/>
                </a:solidFill>
                <a:latin typeface="Menlo" panose="020B0609030804020204" pitchFamily="49" charset="0"/>
                <a:ea typeface="Times New Roman" panose="02020603050405020304" pitchFamily="18" charset="0"/>
              </a:rPr>
              <a:t>card.description</a:t>
            </a:r>
            <a:r>
              <a:rPr lang="en-CA" sz="1400" dirty="0">
                <a:solidFill>
                  <a:srgbClr val="A9B7C6"/>
                </a:solidFill>
                <a:latin typeface="Menlo" panose="020B0609030804020204" pitchFamily="49" charset="0"/>
                <a:ea typeface="Times New Roman" panose="02020603050405020304" pitchFamily="18" charset="0"/>
              </a:rPr>
              <a:t>}}</a:t>
            </a:r>
            <a:r>
              <a:rPr lang="en-CA" sz="1400" dirty="0">
                <a:solidFill>
                  <a:srgbClr val="E8BF6A"/>
                </a:solidFill>
                <a:latin typeface="Menlo" panose="020B0609030804020204" pitchFamily="49" charset="0"/>
                <a:ea typeface="Times New Roman" panose="02020603050405020304" pitchFamily="18" charset="0"/>
              </a:rPr>
              <a:t>&lt;/span&gt;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"card-detail-row"</a:t>
            </a:r>
            <a:r>
              <a:rPr lang="en-CA" sz="1400" dirty="0">
                <a:solidFill>
                  <a:srgbClr val="E8BF6A"/>
                </a:solidFill>
                <a:latin typeface="Menlo" panose="020B0609030804020204" pitchFamily="49" charset="0"/>
                <a:ea typeface="Times New Roman" panose="02020603050405020304" pitchFamily="18" charset="0"/>
              </a:rPr>
              <a:t>&gt;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&lt;li&gt;</a:t>
            </a:r>
            <a:r>
              <a:rPr lang="en-CA" sz="1400" dirty="0">
                <a:solidFill>
                  <a:srgbClr val="A9B7C6"/>
                </a:solidFill>
                <a:latin typeface="Menlo" panose="020B0609030804020204" pitchFamily="49" charset="0"/>
                <a:ea typeface="Times New Roman" panose="02020603050405020304" pitchFamily="18" charset="0"/>
              </a:rPr>
              <a:t>Annual Fee: {{</a:t>
            </a:r>
            <a:r>
              <a:rPr lang="en-CA" sz="1400" dirty="0" err="1">
                <a:solidFill>
                  <a:srgbClr val="A9B7C6"/>
                </a:solidFill>
                <a:latin typeface="Menlo" panose="020B0609030804020204" pitchFamily="49" charset="0"/>
                <a:ea typeface="Times New Roman" panose="02020603050405020304" pitchFamily="18" charset="0"/>
              </a:rPr>
              <a:t>card.annualFee</a:t>
            </a:r>
            <a:r>
              <a:rPr lang="en-CA" sz="1400" dirty="0">
                <a:solidFill>
                  <a:srgbClr val="A9B7C6"/>
                </a:solidFill>
                <a:latin typeface="Menlo" panose="020B0609030804020204" pitchFamily="49" charset="0"/>
                <a:ea typeface="Times New Roman" panose="02020603050405020304" pitchFamily="18" charset="0"/>
              </a:rPr>
              <a:t> | </a:t>
            </a:r>
            <a:r>
              <a:rPr lang="en-CA" sz="1400" dirty="0" err="1">
                <a:solidFill>
                  <a:srgbClr val="A9B7C6"/>
                </a:solidFill>
                <a:latin typeface="Menlo" panose="020B0609030804020204" pitchFamily="49" charset="0"/>
                <a:ea typeface="Times New Roman" panose="02020603050405020304" pitchFamily="18" charset="0"/>
              </a:rPr>
              <a:t>currency:'CAD</a:t>
            </a:r>
            <a:r>
              <a:rPr lang="en-CA" sz="1400" dirty="0">
                <a:solidFill>
                  <a:srgbClr val="A9B7C6"/>
                </a:solidFill>
                <a:latin typeface="Menlo" panose="020B0609030804020204" pitchFamily="49" charset="0"/>
                <a:ea typeface="Times New Roman" panose="02020603050405020304" pitchFamily="18" charset="0"/>
              </a:rPr>
              <a:t>'}}</a:t>
            </a:r>
            <a:r>
              <a:rPr lang="en-CA" sz="1400" dirty="0">
                <a:solidFill>
                  <a:srgbClr val="E8BF6A"/>
                </a:solidFill>
                <a:latin typeface="Menlo" panose="020B0609030804020204" pitchFamily="49" charset="0"/>
                <a:ea typeface="Times New Roman" panose="02020603050405020304" pitchFamily="18" charset="0"/>
              </a:rPr>
              <a:t>&lt;/li&gt;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&lt;li&gt;</a:t>
            </a:r>
            <a:r>
              <a:rPr lang="en-CA" sz="1400" dirty="0">
                <a:solidFill>
                  <a:srgbClr val="A9B7C6"/>
                </a:solidFill>
                <a:latin typeface="Menlo" panose="020B0609030804020204" pitchFamily="49" charset="0"/>
                <a:ea typeface="Times New Roman" panose="02020603050405020304" pitchFamily="18" charset="0"/>
              </a:rPr>
              <a:t>Interest: {{</a:t>
            </a:r>
            <a:r>
              <a:rPr lang="en-CA" sz="1400" dirty="0" err="1">
                <a:solidFill>
                  <a:srgbClr val="A9B7C6"/>
                </a:solidFill>
                <a:latin typeface="Menlo" panose="020B0609030804020204" pitchFamily="49" charset="0"/>
                <a:ea typeface="Times New Roman" panose="02020603050405020304" pitchFamily="18" charset="0"/>
              </a:rPr>
              <a:t>card.interest</a:t>
            </a:r>
            <a:r>
              <a:rPr lang="en-CA" sz="1400" dirty="0">
                <a:solidFill>
                  <a:srgbClr val="A9B7C6"/>
                </a:solidFill>
                <a:latin typeface="Menlo" panose="020B0609030804020204" pitchFamily="49" charset="0"/>
                <a:ea typeface="Times New Roman" panose="02020603050405020304" pitchFamily="18" charset="0"/>
              </a:rPr>
              <a:t>}}%</a:t>
            </a:r>
            <a:r>
              <a:rPr lang="en-CA" sz="1400" dirty="0">
                <a:solidFill>
                  <a:srgbClr val="E8BF6A"/>
                </a:solidFill>
                <a:latin typeface="Menlo" panose="020B0609030804020204" pitchFamily="49" charset="0"/>
                <a:ea typeface="Times New Roman" panose="02020603050405020304" pitchFamily="18" charset="0"/>
              </a:rPr>
              <a:t>&lt;/li&gt;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"card-detail-row"</a:t>
            </a:r>
            <a:r>
              <a:rPr lang="en-CA" sz="1400" dirty="0">
                <a:solidFill>
                  <a:srgbClr val="E8BF6A"/>
                </a:solidFill>
                <a:latin typeface="Menlo" panose="020B0609030804020204" pitchFamily="49" charset="0"/>
                <a:ea typeface="Times New Roman" panose="02020603050405020304" pitchFamily="18" charset="0"/>
              </a:rPr>
              <a:t>&gt;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&lt;button </a:t>
            </a:r>
            <a:r>
              <a:rPr lang="en-CA" sz="1400" dirty="0">
                <a:solidFill>
                  <a:srgbClr val="BABABA"/>
                </a:solidFill>
                <a:latin typeface="Menlo" panose="020B0609030804020204" pitchFamily="49" charset="0"/>
                <a:ea typeface="Times New Roman" panose="02020603050405020304" pitchFamily="18" charset="0"/>
              </a:rPr>
              <a:t>class=</a:t>
            </a:r>
            <a:r>
              <a:rPr lang="en-CA" sz="1400" dirty="0">
                <a:solidFill>
                  <a:srgbClr val="A5C261"/>
                </a:solidFill>
                <a:latin typeface="Menlo" panose="020B0609030804020204" pitchFamily="49" charset="0"/>
                <a:ea typeface="Times New Roman" panose="02020603050405020304" pitchFamily="18" charset="0"/>
              </a:rPr>
              <a:t>"td-button" </a:t>
            </a:r>
            <a:r>
              <a:rPr lang="en-CA" sz="1400" dirty="0">
                <a:solidFill>
                  <a:srgbClr val="BABABA"/>
                </a:solidFill>
                <a:latin typeface="Menlo" panose="020B0609030804020204" pitchFamily="49" charset="0"/>
                <a:ea typeface="Times New Roman" panose="02020603050405020304" pitchFamily="18" charset="0"/>
              </a:rPr>
              <a:t>(click)=</a:t>
            </a:r>
            <a:r>
              <a:rPr lang="en-CA" sz="1400" dirty="0">
                <a:solidFill>
                  <a:srgbClr val="A5C261"/>
                </a:solidFill>
                <a:latin typeface="Menlo" panose="020B0609030804020204" pitchFamily="49" charset="0"/>
                <a:ea typeface="Times New Roman" panose="02020603050405020304" pitchFamily="18" charset="0"/>
              </a:rPr>
              <a:t>"</a:t>
            </a:r>
            <a:r>
              <a:rPr lang="en-CA" sz="1400" dirty="0" err="1">
                <a:solidFill>
                  <a:srgbClr val="A5C261"/>
                </a:solidFill>
                <a:latin typeface="Menlo" panose="020B0609030804020204" pitchFamily="49" charset="0"/>
                <a:ea typeface="Times New Roman" panose="02020603050405020304" pitchFamily="18" charset="0"/>
              </a:rPr>
              <a:t>applyCard</a:t>
            </a:r>
            <a:r>
              <a:rPr lang="en-CA" sz="1400" dirty="0">
                <a:solidFill>
                  <a:srgbClr val="A5C261"/>
                </a:solidFill>
                <a:latin typeface="Menlo" panose="020B0609030804020204" pitchFamily="49" charset="0"/>
                <a:ea typeface="Times New Roman" panose="02020603050405020304" pitchFamily="18" charset="0"/>
              </a:rPr>
              <a:t>(</a:t>
            </a:r>
            <a:r>
              <a:rPr lang="en-CA" sz="1400" dirty="0" err="1">
                <a:solidFill>
                  <a:srgbClr val="A5C261"/>
                </a:solidFill>
                <a:latin typeface="Menlo" panose="020B0609030804020204" pitchFamily="49" charset="0"/>
                <a:ea typeface="Times New Roman" panose="02020603050405020304" pitchFamily="18" charset="0"/>
              </a:rPr>
              <a:t>card.name</a:t>
            </a:r>
            <a:r>
              <a:rPr lang="en-CA" sz="1400" dirty="0">
                <a:solidFill>
                  <a:srgbClr val="A5C261"/>
                </a:solidFill>
                <a:latin typeface="Menlo" panose="020B0609030804020204" pitchFamily="49" charset="0"/>
                <a:ea typeface="Times New Roman" panose="02020603050405020304" pitchFamily="18" charset="0"/>
              </a:rPr>
              <a:t>)"</a:t>
            </a:r>
            <a:r>
              <a:rPr lang="en-CA" sz="1400" dirty="0">
                <a:solidFill>
                  <a:srgbClr val="E8BF6A"/>
                </a:solidFill>
                <a:latin typeface="Menlo" panose="020B0609030804020204" pitchFamily="49" charset="0"/>
                <a:ea typeface="Times New Roman" panose="02020603050405020304" pitchFamily="18" charset="0"/>
              </a:rPr>
              <a:t>&gt;</a:t>
            </a:r>
            <a:r>
              <a:rPr lang="en-CA" sz="1400" dirty="0">
                <a:solidFill>
                  <a:srgbClr val="A9B7C6"/>
                </a:solidFill>
                <a:latin typeface="Menlo" panose="020B0609030804020204" pitchFamily="49" charset="0"/>
                <a:ea typeface="Times New Roman" panose="02020603050405020304" pitchFamily="18" charset="0"/>
              </a:rPr>
              <a:t>Apply Now</a:t>
            </a:r>
            <a:r>
              <a:rPr lang="en-CA" sz="1400" dirty="0">
                <a:solidFill>
                  <a:srgbClr val="E8BF6A"/>
                </a:solidFill>
                <a:latin typeface="Menlo" panose="020B0609030804020204" pitchFamily="49" charset="0"/>
                <a:ea typeface="Times New Roman" panose="02020603050405020304" pitchFamily="18" charset="0"/>
              </a:rPr>
              <a:t>&lt;/button&gt;</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a:t>
            </a:r>
            <a:r>
              <a:rPr lang="en-CA" sz="1400" dirty="0">
                <a:solidFill>
                  <a:srgbClr val="E8BF6A"/>
                </a:solidFill>
                <a:highlight>
                  <a:srgbClr val="00FFFF"/>
                </a:highlight>
                <a:latin typeface="Menlo" panose="020B0609030804020204" pitchFamily="49" charset="0"/>
                <a:ea typeface="Times New Roman" panose="02020603050405020304" pitchFamily="18" charset="0"/>
              </a:rPr>
              <a:t>&lt;button </a:t>
            </a:r>
            <a:r>
              <a:rPr lang="en-CA" sz="1400" dirty="0">
                <a:solidFill>
                  <a:srgbClr val="BABABA"/>
                </a:solidFill>
                <a:highlight>
                  <a:srgbClr val="00FFFF"/>
                </a:highlight>
                <a:latin typeface="Menlo" panose="020B0609030804020204" pitchFamily="49" charset="0"/>
                <a:ea typeface="Times New Roman" panose="02020603050405020304" pitchFamily="18" charset="0"/>
              </a:rPr>
              <a:t>class=</a:t>
            </a:r>
            <a:r>
              <a:rPr lang="en-CA" sz="1400" dirty="0">
                <a:solidFill>
                  <a:srgbClr val="A5C261"/>
                </a:solidFill>
                <a:highlight>
                  <a:srgbClr val="00FFFF"/>
                </a:highlight>
                <a:latin typeface="Menlo" panose="020B0609030804020204" pitchFamily="49" charset="0"/>
                <a:ea typeface="Times New Roman" panose="02020603050405020304" pitchFamily="18" charset="0"/>
              </a:rPr>
              <a:t>"td-button" </a:t>
            </a:r>
            <a:r>
              <a:rPr lang="en-CA" sz="1400" dirty="0">
                <a:solidFill>
                  <a:srgbClr val="BABABA"/>
                </a:solidFill>
                <a:highlight>
                  <a:srgbClr val="00FFFF"/>
                </a:highlight>
                <a:latin typeface="Menlo" panose="020B0609030804020204" pitchFamily="49" charset="0"/>
                <a:ea typeface="Times New Roman" panose="02020603050405020304" pitchFamily="18" charset="0"/>
              </a:rPr>
              <a:t>(click)=</a:t>
            </a:r>
            <a:r>
              <a:rPr lang="en-CA" sz="1400" dirty="0">
                <a:solidFill>
                  <a:srgbClr val="A5C261"/>
                </a:solidFill>
                <a:highlight>
                  <a:srgbClr val="00FFFF"/>
                </a:highlight>
                <a:latin typeface="Menlo" panose="020B0609030804020204" pitchFamily="49" charset="0"/>
                <a:ea typeface="Times New Roman" panose="02020603050405020304" pitchFamily="18" charset="0"/>
              </a:rPr>
              <a:t>"</a:t>
            </a:r>
            <a:r>
              <a:rPr lang="en-CA" sz="1400" dirty="0" err="1">
                <a:solidFill>
                  <a:srgbClr val="A5C261"/>
                </a:solidFill>
                <a:highlight>
                  <a:srgbClr val="00FFFF"/>
                </a:highlight>
                <a:latin typeface="Menlo" panose="020B0609030804020204" pitchFamily="49" charset="0"/>
                <a:ea typeface="Times New Roman" panose="02020603050405020304" pitchFamily="18" charset="0"/>
              </a:rPr>
              <a:t>goBack</a:t>
            </a:r>
            <a:r>
              <a:rPr lang="en-CA" sz="1400" dirty="0">
                <a:solidFill>
                  <a:srgbClr val="A5C261"/>
                </a:solidFill>
                <a:highlight>
                  <a:srgbClr val="00FFFF"/>
                </a:highlight>
                <a:latin typeface="Menlo" panose="020B0609030804020204" pitchFamily="49" charset="0"/>
                <a:ea typeface="Times New Roman" panose="02020603050405020304" pitchFamily="18" charset="0"/>
              </a:rPr>
              <a:t>()"</a:t>
            </a:r>
            <a:r>
              <a:rPr lang="en-CA" sz="1400" dirty="0">
                <a:solidFill>
                  <a:srgbClr val="E8BF6A"/>
                </a:solidFill>
                <a:highlight>
                  <a:srgbClr val="00FFFF"/>
                </a:highlight>
                <a:latin typeface="Menlo" panose="020B0609030804020204" pitchFamily="49" charset="0"/>
                <a:ea typeface="Times New Roman" panose="02020603050405020304" pitchFamily="18" charset="0"/>
              </a:rPr>
              <a:t>&gt;</a:t>
            </a:r>
            <a:r>
              <a:rPr lang="en-CA" sz="1400" dirty="0">
                <a:solidFill>
                  <a:srgbClr val="A9B7C6"/>
                </a:solidFill>
                <a:highlight>
                  <a:srgbClr val="00FFFF"/>
                </a:highlight>
                <a:latin typeface="Menlo" panose="020B0609030804020204" pitchFamily="49" charset="0"/>
                <a:ea typeface="Times New Roman" panose="02020603050405020304" pitchFamily="18" charset="0"/>
              </a:rPr>
              <a:t>Back</a:t>
            </a:r>
            <a:r>
              <a:rPr lang="en-CA" sz="1400" dirty="0">
                <a:solidFill>
                  <a:srgbClr val="E8BF6A"/>
                </a:solidFill>
                <a:highlight>
                  <a:srgbClr val="00FFFF"/>
                </a:highlight>
                <a:latin typeface="Menlo" panose="020B0609030804020204" pitchFamily="49" charset="0"/>
                <a:ea typeface="Times New Roman" panose="02020603050405020304" pitchFamily="18" charset="0"/>
              </a:rPr>
              <a:t>&lt;/button&gt;</a:t>
            </a:r>
            <a:r>
              <a:rPr lang="en-CA" sz="1400" dirty="0">
                <a:solidFill>
                  <a:srgbClr val="E8BF6A"/>
                </a:solidFill>
                <a:latin typeface="Menlo" panose="020B0609030804020204" pitchFamily="49" charset="0"/>
                <a:ea typeface="Times New Roman" panose="02020603050405020304" pitchFamily="18" charset="0"/>
              </a:rPr>
              <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&lt;/span&gt;  </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
            </a:r>
            <a:br>
              <a:rPr lang="en-CA" sz="1400" dirty="0">
                <a:solidFill>
                  <a:srgbClr val="E8BF6A"/>
                </a:solidFill>
                <a:latin typeface="Menlo" panose="020B0609030804020204" pitchFamily="49" charset="0"/>
                <a:ea typeface="Times New Roman" panose="02020603050405020304" pitchFamily="18" charset="0"/>
              </a:rPr>
            </a:br>
            <a:r>
              <a:rPr lang="en-CA" sz="1400" dirty="0">
                <a:solidFill>
                  <a:srgbClr val="E8BF6A"/>
                </a:solidFill>
                <a:latin typeface="Menlo" panose="020B0609030804020204" pitchFamily="49" charset="0"/>
                <a:ea typeface="Times New Roman" panose="02020603050405020304" pitchFamily="18" charset="0"/>
              </a:rPr>
              <a:t>&lt;/div&gt;</a:t>
            </a:r>
            <a:endParaRPr lang="en-CA" sz="1400" dirty="0">
              <a:latin typeface="Times New Roman" panose="02020603050405020304" pitchFamily="18" charset="0"/>
              <a:ea typeface="Times New Roman" panose="02020603050405020304" pitchFamily="18" charset="0"/>
            </a:endParaRPr>
          </a:p>
          <a:p>
            <a:pPr marL="457200">
              <a:spcAft>
                <a:spcPts val="600"/>
              </a:spcAft>
            </a:pPr>
            <a:endParaRPr lang="en-CA"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4816330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Routing – Add </a:t>
            </a:r>
            <a:r>
              <a:rPr lang="en-US" b="0" dirty="0" err="1"/>
              <a:t>routerLink</a:t>
            </a:r>
            <a:r>
              <a:rPr lang="en-US" b="0" dirty="0"/>
              <a:t> to the component</a:t>
            </a:r>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63</a:t>
            </a:fld>
            <a:endParaRPr lang="en-US" dirty="0">
              <a:solidFill>
                <a:srgbClr val="6A737B"/>
              </a:solidFill>
            </a:endParaRPr>
          </a:p>
        </p:txBody>
      </p:sp>
      <p:sp>
        <p:nvSpPr>
          <p:cNvPr id="5" name="Content Placeholder 2"/>
          <p:cNvSpPr txBox="1">
            <a:spLocks/>
          </p:cNvSpPr>
          <p:nvPr/>
        </p:nvSpPr>
        <p:spPr bwMode="auto">
          <a:xfrm>
            <a:off x="381000" y="1066801"/>
            <a:ext cx="8597900" cy="914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07" tIns="45704" rIns="91407" bIns="45704" numCol="1" anchor="t" anchorCtr="0" compatLnSpc="1">
            <a:prstTxWarp prst="textNoShape">
              <a:avLst/>
            </a:prstTxWarp>
          </a:bodyPr>
          <a:lstStyle>
            <a:lvl1pPr marL="233363" indent="-233363" algn="l" rtl="0" eaLnBrk="1" fontAlgn="base" hangingPunct="1">
              <a:lnSpc>
                <a:spcPct val="95000"/>
              </a:lnSpc>
              <a:spcBef>
                <a:spcPct val="110000"/>
              </a:spcBef>
              <a:spcAft>
                <a:spcPct val="0"/>
              </a:spcAft>
              <a:buClr>
                <a:schemeClr val="bg2"/>
              </a:buClr>
              <a:buFont typeface="Wingdings" pitchFamily="2" charset="2"/>
              <a:buChar char="§"/>
              <a:defRPr sz="2000">
                <a:solidFill>
                  <a:schemeClr val="bg2"/>
                </a:solidFill>
                <a:latin typeface="+mn-lt"/>
                <a:ea typeface="+mn-ea"/>
                <a:cs typeface="+mn-cs"/>
              </a:defRPr>
            </a:lvl1pPr>
            <a:lvl2pPr marL="411163" indent="-176213" algn="l" rtl="0" eaLnBrk="1" fontAlgn="base" hangingPunct="1">
              <a:lnSpc>
                <a:spcPct val="95000"/>
              </a:lnSpc>
              <a:spcBef>
                <a:spcPct val="40000"/>
              </a:spcBef>
              <a:spcAft>
                <a:spcPct val="0"/>
              </a:spcAft>
              <a:buClr>
                <a:schemeClr val="bg2"/>
              </a:buClr>
              <a:buFont typeface="Wingdings" pitchFamily="2" charset="2"/>
              <a:buChar char="§"/>
              <a:defRPr>
                <a:solidFill>
                  <a:schemeClr val="bg2"/>
                </a:solidFill>
                <a:latin typeface="+mn-lt"/>
              </a:defRPr>
            </a:lvl2pPr>
            <a:lvl3pPr marL="576263" indent="-163513"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3pPr>
            <a:lvl4pPr marL="750888" indent="-173038"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4pPr>
            <a:lvl5pPr marL="917575" indent="-165100" algn="l" rtl="0" eaLnBrk="1" fontAlgn="base" hangingPunct="1">
              <a:lnSpc>
                <a:spcPct val="95000"/>
              </a:lnSpc>
              <a:spcBef>
                <a:spcPct val="40000"/>
              </a:spcBef>
              <a:spcAft>
                <a:spcPct val="0"/>
              </a:spcAft>
              <a:buClr>
                <a:schemeClr val="bg2"/>
              </a:buClr>
              <a:buFont typeface="Wingdings" pitchFamily="2" charset="2"/>
              <a:buChar char="§"/>
              <a:defRPr sz="1600">
                <a:solidFill>
                  <a:schemeClr val="bg2"/>
                </a:solidFill>
                <a:latin typeface="+mn-lt"/>
              </a:defRPr>
            </a:lvl5pPr>
            <a:lvl6pPr marL="13747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6pPr>
            <a:lvl7pPr marL="18319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7pPr>
            <a:lvl8pPr marL="22891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8pPr>
            <a:lvl9pPr marL="2746375" indent="-165100" algn="l" rtl="0" eaLnBrk="1" fontAlgn="base" hangingPunct="1">
              <a:lnSpc>
                <a:spcPct val="95000"/>
              </a:lnSpc>
              <a:spcBef>
                <a:spcPct val="40000"/>
              </a:spcBef>
              <a:spcAft>
                <a:spcPct val="0"/>
              </a:spcAft>
              <a:buClr>
                <a:schemeClr val="bg2"/>
              </a:buClr>
              <a:buFont typeface="Arial" charset="0"/>
              <a:buChar char="–"/>
              <a:defRPr sz="1600">
                <a:solidFill>
                  <a:schemeClr val="bg2"/>
                </a:solidFill>
                <a:latin typeface="+mn-lt"/>
              </a:defRPr>
            </a:lvl9pPr>
          </a:lstStyle>
          <a:p>
            <a:r>
              <a:rPr lang="en-CA" dirty="0"/>
              <a:t>Add a </a:t>
            </a:r>
            <a:r>
              <a:rPr lang="en-CA" dirty="0" err="1"/>
              <a:t>goBack</a:t>
            </a:r>
            <a:r>
              <a:rPr lang="en-CA" dirty="0"/>
              <a:t>() method to the card-</a:t>
            </a:r>
            <a:r>
              <a:rPr lang="en-CA" dirty="0" err="1"/>
              <a:t>detial.component.ts</a:t>
            </a:r>
            <a:r>
              <a:rPr lang="en-CA" dirty="0"/>
              <a:t> class that navigates backward one step in the browser’s history stack using the Location service that you injected previously</a:t>
            </a:r>
            <a:endParaRPr lang="en-CA" sz="1400" dirty="0"/>
          </a:p>
        </p:txBody>
      </p:sp>
      <p:sp>
        <p:nvSpPr>
          <p:cNvPr id="11" name="TextBox 10">
            <a:extLst>
              <a:ext uri="{FF2B5EF4-FFF2-40B4-BE49-F238E27FC236}">
                <a16:creationId xmlns="" xmlns:a16="http://schemas.microsoft.com/office/drawing/2014/main" id="{138AD704-90F7-8747-9954-B231EBF72915}"/>
              </a:ext>
            </a:extLst>
          </p:cNvPr>
          <p:cNvSpPr txBox="1"/>
          <p:nvPr/>
        </p:nvSpPr>
        <p:spPr>
          <a:xfrm>
            <a:off x="696273" y="2128151"/>
            <a:ext cx="7543800" cy="4093428"/>
          </a:xfrm>
          <a:prstGeom prst="rect">
            <a:avLst/>
          </a:prstGeom>
          <a:solidFill>
            <a:schemeClr val="accent4"/>
          </a:solidFill>
        </p:spPr>
        <p:txBody>
          <a:bodyPr wrap="square" rtlCol="0">
            <a:spAutoFit/>
          </a:bodyPr>
          <a:lstStyle/>
          <a:p>
            <a:pPr>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CA" sz="1200" b="1" dirty="0">
                <a:solidFill>
                  <a:srgbClr val="CC7832"/>
                </a:solidFill>
                <a:latin typeface="Menlo" panose="020B0609030804020204" pitchFamily="49" charset="0"/>
                <a:ea typeface="Times New Roman" panose="02020603050405020304" pitchFamily="18" charset="0"/>
              </a:rPr>
              <a:t>import </a:t>
            </a:r>
            <a:r>
              <a:rPr lang="en-CA" sz="1200" dirty="0">
                <a:solidFill>
                  <a:srgbClr val="A9B7C6"/>
                </a:solidFill>
                <a:latin typeface="Menlo" panose="020B0609030804020204" pitchFamily="49" charset="0"/>
                <a:ea typeface="Times New Roman" panose="02020603050405020304" pitchFamily="18" charset="0"/>
              </a:rPr>
              <a:t>{</a:t>
            </a:r>
            <a:r>
              <a:rPr lang="en-CA" sz="1200" b="1" dirty="0">
                <a:solidFill>
                  <a:srgbClr val="CC7832"/>
                </a:solidFill>
                <a:latin typeface="Menlo" panose="020B0609030804020204" pitchFamily="49" charset="0"/>
                <a:ea typeface="Times New Roman" panose="02020603050405020304" pitchFamily="18" charset="0"/>
              </a:rPr>
              <a:t>Component</a:t>
            </a:r>
            <a:r>
              <a:rPr lang="en-CA" sz="1200" dirty="0">
                <a:solidFill>
                  <a:srgbClr val="A9B7C6"/>
                </a:solidFill>
                <a:latin typeface="Menlo" panose="020B0609030804020204" pitchFamily="49" charset="0"/>
                <a:ea typeface="Times New Roman" panose="02020603050405020304" pitchFamily="18" charset="0"/>
              </a:rPr>
              <a:t>, </a:t>
            </a:r>
            <a:r>
              <a:rPr lang="en-CA" sz="1200" b="1" dirty="0">
                <a:solidFill>
                  <a:srgbClr val="CC7832"/>
                </a:solidFill>
                <a:latin typeface="Menlo" panose="020B0609030804020204" pitchFamily="49" charset="0"/>
                <a:ea typeface="Times New Roman" panose="02020603050405020304" pitchFamily="18" charset="0"/>
              </a:rPr>
              <a:t>Input</a:t>
            </a:r>
            <a:r>
              <a:rPr lang="en-CA" sz="1200" dirty="0">
                <a:solidFill>
                  <a:srgbClr val="A9B7C6"/>
                </a:solidFill>
                <a:latin typeface="Menlo" panose="020B0609030804020204" pitchFamily="49" charset="0"/>
                <a:ea typeface="Times New Roman" panose="02020603050405020304" pitchFamily="18" charset="0"/>
              </a:rPr>
              <a:t>, </a:t>
            </a:r>
            <a:r>
              <a:rPr lang="en-CA" sz="1200" b="1" dirty="0" err="1">
                <a:solidFill>
                  <a:srgbClr val="CC7832"/>
                </a:solidFill>
                <a:latin typeface="Menlo" panose="020B0609030804020204" pitchFamily="49" charset="0"/>
                <a:ea typeface="Times New Roman" panose="02020603050405020304" pitchFamily="18" charset="0"/>
              </a:rPr>
              <a:t>OnInit</a:t>
            </a:r>
            <a:r>
              <a:rPr lang="en-CA" sz="1200" dirty="0">
                <a:solidFill>
                  <a:srgbClr val="A9B7C6"/>
                </a:solidFill>
                <a:latin typeface="Menlo" panose="020B0609030804020204" pitchFamily="49" charset="0"/>
                <a:ea typeface="Times New Roman" panose="02020603050405020304" pitchFamily="18" charset="0"/>
              </a:rPr>
              <a:t>} </a:t>
            </a:r>
            <a:r>
              <a:rPr lang="en-CA" sz="1200" b="1" dirty="0">
                <a:solidFill>
                  <a:srgbClr val="CC7832"/>
                </a:solidFill>
                <a:latin typeface="Menlo" panose="020B0609030804020204" pitchFamily="49" charset="0"/>
                <a:ea typeface="Times New Roman" panose="02020603050405020304" pitchFamily="18" charset="0"/>
              </a:rPr>
              <a:t>from </a:t>
            </a:r>
            <a:r>
              <a:rPr lang="en-CA" sz="1200" dirty="0">
                <a:solidFill>
                  <a:srgbClr val="A9B7C6"/>
                </a:solidFill>
                <a:latin typeface="Menlo" panose="020B0609030804020204" pitchFamily="49" charset="0"/>
                <a:ea typeface="Times New Roman" panose="02020603050405020304" pitchFamily="18" charset="0"/>
              </a:rPr>
              <a:t>'@</a:t>
            </a:r>
            <a:r>
              <a:rPr lang="en-CA" sz="1200" b="1" dirty="0">
                <a:solidFill>
                  <a:srgbClr val="CC7832"/>
                </a:solidFill>
                <a:latin typeface="Menlo" panose="020B0609030804020204" pitchFamily="49" charset="0"/>
                <a:ea typeface="Times New Roman" panose="02020603050405020304" pitchFamily="18" charset="0"/>
              </a:rPr>
              <a:t>angular</a:t>
            </a:r>
            <a:r>
              <a:rPr lang="en-CA" sz="1200" dirty="0">
                <a:solidFill>
                  <a:srgbClr val="A9B7C6"/>
                </a:solidFill>
                <a:latin typeface="Menlo" panose="020B0609030804020204" pitchFamily="49" charset="0"/>
                <a:ea typeface="Times New Roman" panose="02020603050405020304" pitchFamily="18" charset="0"/>
              </a:rPr>
              <a:t>/</a:t>
            </a:r>
            <a:r>
              <a:rPr lang="en-CA" sz="1200" b="1" dirty="0">
                <a:solidFill>
                  <a:srgbClr val="CC7832"/>
                </a:solidFill>
                <a:latin typeface="Menlo" panose="020B0609030804020204" pitchFamily="49" charset="0"/>
                <a:ea typeface="Times New Roman" panose="02020603050405020304" pitchFamily="18" charset="0"/>
              </a:rPr>
              <a:t>core</a:t>
            </a:r>
            <a:r>
              <a:rPr lang="en-CA" sz="1200" dirty="0">
                <a:solidFill>
                  <a:srgbClr val="A9B7C6"/>
                </a:solidFill>
                <a:latin typeface="Menlo" panose="020B0609030804020204" pitchFamily="49" charset="0"/>
                <a:ea typeface="Times New Roman" panose="02020603050405020304" pitchFamily="18" charset="0"/>
              </a:rPr>
              <a:t>';</a:t>
            </a:r>
            <a:br>
              <a:rPr lang="en-CA" sz="1200" dirty="0">
                <a:solidFill>
                  <a:srgbClr val="A9B7C6"/>
                </a:solidFill>
                <a:latin typeface="Menlo" panose="020B0609030804020204" pitchFamily="49" charset="0"/>
                <a:ea typeface="Times New Roman" panose="02020603050405020304" pitchFamily="18" charset="0"/>
              </a:rPr>
            </a:br>
            <a:r>
              <a:rPr lang="en-CA" sz="1200" b="1" dirty="0">
                <a:solidFill>
                  <a:srgbClr val="CC7832"/>
                </a:solidFill>
                <a:latin typeface="Menlo" panose="020B0609030804020204" pitchFamily="49" charset="0"/>
                <a:ea typeface="Times New Roman" panose="02020603050405020304" pitchFamily="18" charset="0"/>
              </a:rPr>
              <a:t>import </a:t>
            </a:r>
            <a:r>
              <a:rPr lang="en-CA" sz="1200" dirty="0">
                <a:solidFill>
                  <a:srgbClr val="A9B7C6"/>
                </a:solidFill>
                <a:latin typeface="Menlo" panose="020B0609030804020204" pitchFamily="49" charset="0"/>
                <a:ea typeface="Times New Roman" panose="02020603050405020304" pitchFamily="18" charset="0"/>
              </a:rPr>
              <a:t>{</a:t>
            </a:r>
            <a:r>
              <a:rPr lang="en-CA" sz="1200" b="1" dirty="0">
                <a:solidFill>
                  <a:srgbClr val="CC7832"/>
                </a:solidFill>
                <a:latin typeface="Menlo" panose="020B0609030804020204" pitchFamily="49" charset="0"/>
                <a:ea typeface="Times New Roman" panose="02020603050405020304" pitchFamily="18" charset="0"/>
              </a:rPr>
              <a:t>Card</a:t>
            </a:r>
            <a:r>
              <a:rPr lang="en-CA" sz="1200" dirty="0">
                <a:solidFill>
                  <a:srgbClr val="A9B7C6"/>
                </a:solidFill>
                <a:latin typeface="Menlo" panose="020B0609030804020204" pitchFamily="49" charset="0"/>
                <a:ea typeface="Times New Roman" panose="02020603050405020304" pitchFamily="18" charset="0"/>
              </a:rPr>
              <a:t>} </a:t>
            </a:r>
            <a:r>
              <a:rPr lang="en-CA" sz="1200" b="1" dirty="0">
                <a:solidFill>
                  <a:srgbClr val="CC7832"/>
                </a:solidFill>
                <a:latin typeface="Menlo" panose="020B0609030804020204" pitchFamily="49" charset="0"/>
                <a:ea typeface="Times New Roman" panose="02020603050405020304" pitchFamily="18" charset="0"/>
              </a:rPr>
              <a:t>from </a:t>
            </a:r>
            <a:r>
              <a:rPr lang="en-CA" sz="1200" dirty="0">
                <a:solidFill>
                  <a:srgbClr val="A9B7C6"/>
                </a:solidFill>
                <a:latin typeface="Menlo" panose="020B0609030804020204" pitchFamily="49" charset="0"/>
                <a:ea typeface="Times New Roman" panose="02020603050405020304" pitchFamily="18" charset="0"/>
              </a:rPr>
              <a:t>"../</a:t>
            </a:r>
            <a:r>
              <a:rPr lang="en-CA" sz="1200" b="1" dirty="0">
                <a:solidFill>
                  <a:srgbClr val="CC7832"/>
                </a:solidFill>
                <a:latin typeface="Menlo" panose="020B0609030804020204" pitchFamily="49" charset="0"/>
                <a:ea typeface="Times New Roman" panose="02020603050405020304" pitchFamily="18" charset="0"/>
              </a:rPr>
              <a:t>card</a:t>
            </a:r>
            <a:r>
              <a:rPr lang="en-CA" sz="1200" dirty="0">
                <a:solidFill>
                  <a:srgbClr val="A9B7C6"/>
                </a:solidFill>
                <a:latin typeface="Menlo" panose="020B0609030804020204" pitchFamily="49" charset="0"/>
                <a:ea typeface="Times New Roman" panose="02020603050405020304" pitchFamily="18" charset="0"/>
              </a:rPr>
              <a:t>";</a:t>
            </a:r>
            <a:br>
              <a:rPr lang="en-CA" sz="1200" dirty="0">
                <a:solidFill>
                  <a:srgbClr val="A9B7C6"/>
                </a:solidFill>
                <a:latin typeface="Menlo" panose="020B0609030804020204" pitchFamily="49" charset="0"/>
                <a:ea typeface="Times New Roman" panose="02020603050405020304" pitchFamily="18" charset="0"/>
              </a:rPr>
            </a:br>
            <a:r>
              <a:rPr lang="en-CA" sz="1200" b="1" dirty="0">
                <a:solidFill>
                  <a:srgbClr val="CC7832"/>
                </a:solidFill>
                <a:latin typeface="Menlo" panose="020B0609030804020204" pitchFamily="49" charset="0"/>
                <a:ea typeface="Times New Roman" panose="02020603050405020304" pitchFamily="18" charset="0"/>
              </a:rPr>
              <a:t>import </a:t>
            </a:r>
            <a:r>
              <a:rPr lang="en-CA" sz="1200" dirty="0">
                <a:solidFill>
                  <a:srgbClr val="A9B7C6"/>
                </a:solidFill>
                <a:latin typeface="Menlo" panose="020B0609030804020204" pitchFamily="49" charset="0"/>
                <a:ea typeface="Times New Roman" panose="02020603050405020304" pitchFamily="18" charset="0"/>
              </a:rPr>
              <a:t>{</a:t>
            </a:r>
            <a:r>
              <a:rPr lang="en-CA" sz="1200" b="1" dirty="0" err="1">
                <a:solidFill>
                  <a:srgbClr val="CC7832"/>
                </a:solidFill>
                <a:latin typeface="Menlo" panose="020B0609030804020204" pitchFamily="49" charset="0"/>
                <a:ea typeface="Times New Roman" panose="02020603050405020304" pitchFamily="18" charset="0"/>
              </a:rPr>
              <a:t>ActivatedRoute</a:t>
            </a:r>
            <a:r>
              <a:rPr lang="en-CA" sz="1200" dirty="0">
                <a:solidFill>
                  <a:srgbClr val="A9B7C6"/>
                </a:solidFill>
                <a:latin typeface="Menlo" panose="020B0609030804020204" pitchFamily="49" charset="0"/>
                <a:ea typeface="Times New Roman" panose="02020603050405020304" pitchFamily="18" charset="0"/>
              </a:rPr>
              <a:t>} </a:t>
            </a:r>
            <a:r>
              <a:rPr lang="en-CA" sz="1200" b="1" dirty="0">
                <a:solidFill>
                  <a:srgbClr val="CC7832"/>
                </a:solidFill>
                <a:latin typeface="Menlo" panose="020B0609030804020204" pitchFamily="49" charset="0"/>
                <a:ea typeface="Times New Roman" panose="02020603050405020304" pitchFamily="18" charset="0"/>
              </a:rPr>
              <a:t>from </a:t>
            </a:r>
            <a:r>
              <a:rPr lang="en-CA" sz="1200" dirty="0">
                <a:solidFill>
                  <a:srgbClr val="A9B7C6"/>
                </a:solidFill>
                <a:latin typeface="Menlo" panose="020B0609030804020204" pitchFamily="49" charset="0"/>
                <a:ea typeface="Times New Roman" panose="02020603050405020304" pitchFamily="18" charset="0"/>
              </a:rPr>
              <a:t>"@</a:t>
            </a:r>
            <a:r>
              <a:rPr lang="en-CA" sz="1200" b="1" dirty="0">
                <a:solidFill>
                  <a:srgbClr val="CC7832"/>
                </a:solidFill>
                <a:latin typeface="Menlo" panose="020B0609030804020204" pitchFamily="49" charset="0"/>
                <a:ea typeface="Times New Roman" panose="02020603050405020304" pitchFamily="18" charset="0"/>
              </a:rPr>
              <a:t>angular</a:t>
            </a:r>
            <a:r>
              <a:rPr lang="en-CA" sz="1200" dirty="0">
                <a:solidFill>
                  <a:srgbClr val="A9B7C6"/>
                </a:solidFill>
                <a:latin typeface="Menlo" panose="020B0609030804020204" pitchFamily="49" charset="0"/>
                <a:ea typeface="Times New Roman" panose="02020603050405020304" pitchFamily="18" charset="0"/>
              </a:rPr>
              <a:t>/</a:t>
            </a:r>
            <a:r>
              <a:rPr lang="en-CA" sz="1200" b="1" dirty="0">
                <a:solidFill>
                  <a:srgbClr val="CC7832"/>
                </a:solidFill>
                <a:latin typeface="Menlo" panose="020B0609030804020204" pitchFamily="49" charset="0"/>
                <a:ea typeface="Times New Roman" panose="02020603050405020304" pitchFamily="18" charset="0"/>
              </a:rPr>
              <a:t>router</a:t>
            </a:r>
            <a:r>
              <a:rPr lang="en-CA" sz="1200" dirty="0">
                <a:solidFill>
                  <a:srgbClr val="A9B7C6"/>
                </a:solidFill>
                <a:latin typeface="Menlo" panose="020B0609030804020204" pitchFamily="49" charset="0"/>
                <a:ea typeface="Times New Roman" panose="02020603050405020304" pitchFamily="18" charset="0"/>
              </a:rPr>
              <a:t>";</a:t>
            </a:r>
            <a:br>
              <a:rPr lang="en-CA" sz="1200" dirty="0">
                <a:solidFill>
                  <a:srgbClr val="A9B7C6"/>
                </a:solidFill>
                <a:latin typeface="Menlo" panose="020B0609030804020204" pitchFamily="49" charset="0"/>
                <a:ea typeface="Times New Roman" panose="02020603050405020304" pitchFamily="18" charset="0"/>
              </a:rPr>
            </a:br>
            <a:r>
              <a:rPr lang="en-CA" sz="1200" b="1" dirty="0">
                <a:solidFill>
                  <a:srgbClr val="CC7832"/>
                </a:solidFill>
                <a:latin typeface="Menlo" panose="020B0609030804020204" pitchFamily="49" charset="0"/>
                <a:ea typeface="Times New Roman" panose="02020603050405020304" pitchFamily="18" charset="0"/>
              </a:rPr>
              <a:t>import </a:t>
            </a:r>
            <a:r>
              <a:rPr lang="en-CA" sz="1200" dirty="0">
                <a:solidFill>
                  <a:srgbClr val="A9B7C6"/>
                </a:solidFill>
                <a:latin typeface="Menlo" panose="020B0609030804020204" pitchFamily="49" charset="0"/>
                <a:ea typeface="Times New Roman" panose="02020603050405020304" pitchFamily="18" charset="0"/>
              </a:rPr>
              <a:t>{</a:t>
            </a:r>
            <a:r>
              <a:rPr lang="en-CA" sz="1200" b="1" dirty="0">
                <a:solidFill>
                  <a:srgbClr val="CC7832"/>
                </a:solidFill>
                <a:latin typeface="Menlo" panose="020B0609030804020204" pitchFamily="49" charset="0"/>
                <a:ea typeface="Times New Roman" panose="02020603050405020304" pitchFamily="18" charset="0"/>
              </a:rPr>
              <a:t>Location</a:t>
            </a:r>
            <a:r>
              <a:rPr lang="en-CA" sz="1200" dirty="0">
                <a:solidFill>
                  <a:srgbClr val="A9B7C6"/>
                </a:solidFill>
                <a:latin typeface="Menlo" panose="020B0609030804020204" pitchFamily="49" charset="0"/>
                <a:ea typeface="Times New Roman" panose="02020603050405020304" pitchFamily="18" charset="0"/>
              </a:rPr>
              <a:t>} </a:t>
            </a:r>
            <a:r>
              <a:rPr lang="en-CA" sz="1200" b="1" dirty="0">
                <a:solidFill>
                  <a:srgbClr val="CC7832"/>
                </a:solidFill>
                <a:latin typeface="Menlo" panose="020B0609030804020204" pitchFamily="49" charset="0"/>
                <a:ea typeface="Times New Roman" panose="02020603050405020304" pitchFamily="18" charset="0"/>
              </a:rPr>
              <a:t>from </a:t>
            </a:r>
            <a:r>
              <a:rPr lang="en-CA" sz="1200" dirty="0">
                <a:solidFill>
                  <a:srgbClr val="A9B7C6"/>
                </a:solidFill>
                <a:latin typeface="Menlo" panose="020B0609030804020204" pitchFamily="49" charset="0"/>
                <a:ea typeface="Times New Roman" panose="02020603050405020304" pitchFamily="18" charset="0"/>
              </a:rPr>
              <a:t>"@</a:t>
            </a:r>
            <a:r>
              <a:rPr lang="en-CA" sz="1200" b="1" dirty="0">
                <a:solidFill>
                  <a:srgbClr val="CC7832"/>
                </a:solidFill>
                <a:latin typeface="Menlo" panose="020B0609030804020204" pitchFamily="49" charset="0"/>
                <a:ea typeface="Times New Roman" panose="02020603050405020304" pitchFamily="18" charset="0"/>
              </a:rPr>
              <a:t>angular</a:t>
            </a:r>
            <a:r>
              <a:rPr lang="en-CA" sz="1200" dirty="0">
                <a:solidFill>
                  <a:srgbClr val="A9B7C6"/>
                </a:solidFill>
                <a:latin typeface="Menlo" panose="020B0609030804020204" pitchFamily="49" charset="0"/>
                <a:ea typeface="Times New Roman" panose="02020603050405020304" pitchFamily="18" charset="0"/>
              </a:rPr>
              <a:t>/</a:t>
            </a:r>
            <a:r>
              <a:rPr lang="en-CA" sz="1200" b="1" dirty="0">
                <a:solidFill>
                  <a:srgbClr val="CC7832"/>
                </a:solidFill>
                <a:latin typeface="Menlo" panose="020B0609030804020204" pitchFamily="49" charset="0"/>
                <a:ea typeface="Times New Roman" panose="02020603050405020304" pitchFamily="18" charset="0"/>
              </a:rPr>
              <a:t>common</a:t>
            </a:r>
            <a:r>
              <a:rPr lang="en-CA" sz="1200" dirty="0">
                <a:solidFill>
                  <a:srgbClr val="A9B7C6"/>
                </a:solidFill>
                <a:latin typeface="Menlo" panose="020B0609030804020204" pitchFamily="49" charset="0"/>
                <a:ea typeface="Times New Roman" panose="02020603050405020304" pitchFamily="18" charset="0"/>
              </a:rPr>
              <a:t>";</a:t>
            </a:r>
            <a:br>
              <a:rPr lang="en-CA" sz="1200" dirty="0">
                <a:solidFill>
                  <a:srgbClr val="A9B7C6"/>
                </a:solidFill>
                <a:latin typeface="Menlo" panose="020B0609030804020204" pitchFamily="49" charset="0"/>
                <a:ea typeface="Times New Roman" panose="02020603050405020304" pitchFamily="18" charset="0"/>
              </a:rPr>
            </a:br>
            <a:r>
              <a:rPr lang="en-CA" sz="1200" b="1" dirty="0">
                <a:solidFill>
                  <a:srgbClr val="CC7832"/>
                </a:solidFill>
                <a:latin typeface="Menlo" panose="020B0609030804020204" pitchFamily="49" charset="0"/>
                <a:ea typeface="Times New Roman" panose="02020603050405020304" pitchFamily="18" charset="0"/>
              </a:rPr>
              <a:t>import </a:t>
            </a:r>
            <a:r>
              <a:rPr lang="en-CA" sz="1200" dirty="0">
                <a:solidFill>
                  <a:srgbClr val="A9B7C6"/>
                </a:solidFill>
                <a:latin typeface="Menlo" panose="020B0609030804020204" pitchFamily="49" charset="0"/>
                <a:ea typeface="Times New Roman" panose="02020603050405020304" pitchFamily="18" charset="0"/>
              </a:rPr>
              <a:t>{</a:t>
            </a:r>
            <a:r>
              <a:rPr lang="en-CA" sz="1200" b="1" dirty="0" err="1">
                <a:solidFill>
                  <a:srgbClr val="CC7832"/>
                </a:solidFill>
                <a:latin typeface="Menlo" panose="020B0609030804020204" pitchFamily="49" charset="0"/>
                <a:ea typeface="Times New Roman" panose="02020603050405020304" pitchFamily="18" charset="0"/>
              </a:rPr>
              <a:t>DataService</a:t>
            </a:r>
            <a:r>
              <a:rPr lang="en-CA" sz="1200" dirty="0">
                <a:solidFill>
                  <a:srgbClr val="A9B7C6"/>
                </a:solidFill>
                <a:latin typeface="Menlo" panose="020B0609030804020204" pitchFamily="49" charset="0"/>
                <a:ea typeface="Times New Roman" panose="02020603050405020304" pitchFamily="18" charset="0"/>
              </a:rPr>
              <a:t>} </a:t>
            </a:r>
            <a:r>
              <a:rPr lang="en-CA" sz="1200" b="1" dirty="0">
                <a:solidFill>
                  <a:srgbClr val="CC7832"/>
                </a:solidFill>
                <a:latin typeface="Menlo" panose="020B0609030804020204" pitchFamily="49" charset="0"/>
                <a:ea typeface="Times New Roman" panose="02020603050405020304" pitchFamily="18" charset="0"/>
              </a:rPr>
              <a:t>from </a:t>
            </a:r>
            <a:r>
              <a:rPr lang="en-CA" sz="1200" dirty="0">
                <a:solidFill>
                  <a:srgbClr val="A9B7C6"/>
                </a:solidFill>
                <a:latin typeface="Menlo" panose="020B0609030804020204" pitchFamily="49" charset="0"/>
                <a:ea typeface="Times New Roman" panose="02020603050405020304" pitchFamily="18" charset="0"/>
              </a:rPr>
              <a:t>"../</a:t>
            </a:r>
            <a:r>
              <a:rPr lang="en-CA" sz="1200" b="1" dirty="0" err="1">
                <a:solidFill>
                  <a:srgbClr val="CC7832"/>
                </a:solidFill>
                <a:latin typeface="Menlo" panose="020B0609030804020204" pitchFamily="49" charset="0"/>
                <a:ea typeface="Times New Roman" panose="02020603050405020304" pitchFamily="18" charset="0"/>
              </a:rPr>
              <a:t>data</a:t>
            </a:r>
            <a:r>
              <a:rPr lang="en-CA" sz="1200" dirty="0" err="1">
                <a:solidFill>
                  <a:srgbClr val="A9B7C6"/>
                </a:solidFill>
                <a:latin typeface="Menlo" panose="020B0609030804020204" pitchFamily="49" charset="0"/>
                <a:ea typeface="Times New Roman" panose="02020603050405020304" pitchFamily="18" charset="0"/>
              </a:rPr>
              <a:t>.</a:t>
            </a:r>
            <a:r>
              <a:rPr lang="en-CA" sz="1200" b="1" dirty="0" err="1">
                <a:solidFill>
                  <a:srgbClr val="CC7832"/>
                </a:solidFill>
                <a:latin typeface="Menlo" panose="020B0609030804020204" pitchFamily="49" charset="0"/>
                <a:ea typeface="Times New Roman" panose="02020603050405020304" pitchFamily="18" charset="0"/>
              </a:rPr>
              <a:t>service</a:t>
            </a:r>
            <a:r>
              <a:rPr lang="en-CA" sz="1200" dirty="0">
                <a:solidFill>
                  <a:srgbClr val="A9B7C6"/>
                </a:solidFill>
                <a:latin typeface="Menlo" panose="020B0609030804020204" pitchFamily="49" charset="0"/>
                <a:ea typeface="Times New Roman" panose="02020603050405020304" pitchFamily="18" charset="0"/>
              </a:rPr>
              <a:t>";</a:t>
            </a:r>
            <a:br>
              <a:rPr lang="en-CA" sz="1200" dirty="0">
                <a:solidFill>
                  <a:srgbClr val="A9B7C6"/>
                </a:solidFill>
                <a:latin typeface="Menlo" panose="020B0609030804020204" pitchFamily="49" charset="0"/>
                <a:ea typeface="Times New Roman" panose="02020603050405020304" pitchFamily="18" charset="0"/>
              </a:rPr>
            </a:br>
            <a:r>
              <a:rPr lang="en-CA" sz="1200" dirty="0">
                <a:solidFill>
                  <a:srgbClr val="A9B7C6"/>
                </a:solidFill>
                <a:latin typeface="Menlo" panose="020B0609030804020204" pitchFamily="49" charset="0"/>
                <a:ea typeface="Times New Roman" panose="02020603050405020304" pitchFamily="18" charset="0"/>
              </a:rPr>
              <a:t/>
            </a:r>
            <a:br>
              <a:rPr lang="en-CA" sz="1200" dirty="0">
                <a:solidFill>
                  <a:srgbClr val="A9B7C6"/>
                </a:solidFill>
                <a:latin typeface="Menlo" panose="020B0609030804020204" pitchFamily="49" charset="0"/>
                <a:ea typeface="Times New Roman" panose="02020603050405020304" pitchFamily="18" charset="0"/>
              </a:rPr>
            </a:br>
            <a:r>
              <a:rPr lang="en-CA" sz="1200" dirty="0">
                <a:solidFill>
                  <a:srgbClr val="A9B7C6"/>
                </a:solidFill>
                <a:latin typeface="Menlo" panose="020B0609030804020204" pitchFamily="49" charset="0"/>
                <a:ea typeface="Times New Roman" panose="02020603050405020304" pitchFamily="18" charset="0"/>
              </a:rPr>
              <a:t>@</a:t>
            </a:r>
            <a:r>
              <a:rPr lang="en-CA" sz="1200" b="1" dirty="0">
                <a:solidFill>
                  <a:srgbClr val="CC7832"/>
                </a:solidFill>
                <a:latin typeface="Menlo" panose="020B0609030804020204" pitchFamily="49" charset="0"/>
                <a:ea typeface="Times New Roman" panose="02020603050405020304" pitchFamily="18" charset="0"/>
              </a:rPr>
              <a:t>Component</a:t>
            </a:r>
            <a:r>
              <a:rPr lang="en-CA" sz="1200" dirty="0">
                <a:solidFill>
                  <a:srgbClr val="A9B7C6"/>
                </a:solidFill>
                <a:latin typeface="Menlo" panose="020B0609030804020204" pitchFamily="49" charset="0"/>
                <a:ea typeface="Times New Roman" panose="02020603050405020304" pitchFamily="18" charset="0"/>
              </a:rPr>
              <a:t>(</a:t>
            </a:r>
            <a:r>
              <a:rPr lang="en-CA" sz="1200" dirty="0">
                <a:solidFill>
                  <a:srgbClr val="6A8759"/>
                </a:solidFill>
                <a:latin typeface="Menlo" panose="020B0609030804020204" pitchFamily="49" charset="0"/>
                <a:ea typeface="Times New Roman" panose="02020603050405020304" pitchFamily="18" charset="0"/>
              </a:rPr>
              <a:t>{</a:t>
            </a:r>
            <a:br>
              <a:rPr lang="en-CA" sz="1200" dirty="0">
                <a:solidFill>
                  <a:srgbClr val="6A8759"/>
                </a:solidFill>
                <a:latin typeface="Menlo" panose="020B0609030804020204" pitchFamily="49" charset="0"/>
                <a:ea typeface="Times New Roman" panose="02020603050405020304" pitchFamily="18" charset="0"/>
              </a:rPr>
            </a:br>
            <a:r>
              <a:rPr lang="en-CA" sz="1200" dirty="0">
                <a:solidFill>
                  <a:srgbClr val="6A8759"/>
                </a:solidFill>
                <a:latin typeface="Menlo" panose="020B0609030804020204" pitchFamily="49" charset="0"/>
                <a:ea typeface="Times New Roman" panose="02020603050405020304" pitchFamily="18" charset="0"/>
              </a:rPr>
              <a:t>  selector: 'app-card-detail',</a:t>
            </a:r>
            <a:br>
              <a:rPr lang="en-CA" sz="1200" dirty="0">
                <a:solidFill>
                  <a:srgbClr val="6A8759"/>
                </a:solidFill>
                <a:latin typeface="Menlo" panose="020B0609030804020204" pitchFamily="49" charset="0"/>
                <a:ea typeface="Times New Roman" panose="02020603050405020304" pitchFamily="18" charset="0"/>
              </a:rPr>
            </a:br>
            <a:r>
              <a:rPr lang="en-CA" sz="1200" dirty="0">
                <a:solidFill>
                  <a:srgbClr val="6A8759"/>
                </a:solidFill>
                <a:latin typeface="Menlo" panose="020B0609030804020204" pitchFamily="49" charset="0"/>
                <a:ea typeface="Times New Roman" panose="02020603050405020304" pitchFamily="18" charset="0"/>
              </a:rPr>
              <a:t>  </a:t>
            </a:r>
            <a:r>
              <a:rPr lang="en-CA" sz="1200" dirty="0" err="1">
                <a:solidFill>
                  <a:srgbClr val="6A8759"/>
                </a:solidFill>
                <a:latin typeface="Menlo" panose="020B0609030804020204" pitchFamily="49" charset="0"/>
                <a:ea typeface="Times New Roman" panose="02020603050405020304" pitchFamily="18" charset="0"/>
              </a:rPr>
              <a:t>templateUrl</a:t>
            </a:r>
            <a:r>
              <a:rPr lang="en-CA" sz="1200" dirty="0">
                <a:solidFill>
                  <a:srgbClr val="6A8759"/>
                </a:solidFill>
                <a:latin typeface="Menlo" panose="020B0609030804020204" pitchFamily="49" charset="0"/>
                <a:ea typeface="Times New Roman" panose="02020603050405020304" pitchFamily="18" charset="0"/>
              </a:rPr>
              <a:t>: './card-</a:t>
            </a:r>
            <a:r>
              <a:rPr lang="en-CA" sz="1200" dirty="0" err="1">
                <a:solidFill>
                  <a:srgbClr val="6A8759"/>
                </a:solidFill>
                <a:latin typeface="Menlo" panose="020B0609030804020204" pitchFamily="49" charset="0"/>
                <a:ea typeface="Times New Roman" panose="02020603050405020304" pitchFamily="18" charset="0"/>
              </a:rPr>
              <a:t>detail.component.html</a:t>
            </a:r>
            <a:r>
              <a:rPr lang="en-CA" sz="1200" dirty="0">
                <a:solidFill>
                  <a:srgbClr val="6A8759"/>
                </a:solidFill>
                <a:latin typeface="Menlo" panose="020B0609030804020204" pitchFamily="49" charset="0"/>
                <a:ea typeface="Times New Roman" panose="02020603050405020304" pitchFamily="18" charset="0"/>
              </a:rPr>
              <a:t>',</a:t>
            </a:r>
            <a:br>
              <a:rPr lang="en-CA" sz="1200" dirty="0">
                <a:solidFill>
                  <a:srgbClr val="6A8759"/>
                </a:solidFill>
                <a:latin typeface="Menlo" panose="020B0609030804020204" pitchFamily="49" charset="0"/>
                <a:ea typeface="Times New Roman" panose="02020603050405020304" pitchFamily="18" charset="0"/>
              </a:rPr>
            </a:br>
            <a:r>
              <a:rPr lang="en-CA" sz="1200" dirty="0">
                <a:solidFill>
                  <a:srgbClr val="6A8759"/>
                </a:solidFill>
                <a:latin typeface="Menlo" panose="020B0609030804020204" pitchFamily="49" charset="0"/>
                <a:ea typeface="Times New Roman" panose="02020603050405020304" pitchFamily="18" charset="0"/>
              </a:rPr>
              <a:t>  </a:t>
            </a:r>
            <a:r>
              <a:rPr lang="en-CA" sz="1200" dirty="0" err="1">
                <a:solidFill>
                  <a:srgbClr val="6A8759"/>
                </a:solidFill>
                <a:latin typeface="Menlo" panose="020B0609030804020204" pitchFamily="49" charset="0"/>
                <a:ea typeface="Times New Roman" panose="02020603050405020304" pitchFamily="18" charset="0"/>
              </a:rPr>
              <a:t>styleUrls</a:t>
            </a:r>
            <a:r>
              <a:rPr lang="en-CA" sz="1200" dirty="0">
                <a:solidFill>
                  <a:srgbClr val="6A8759"/>
                </a:solidFill>
                <a:latin typeface="Menlo" panose="020B0609030804020204" pitchFamily="49" charset="0"/>
                <a:ea typeface="Times New Roman" panose="02020603050405020304" pitchFamily="18" charset="0"/>
              </a:rPr>
              <a:t>: ['./card-</a:t>
            </a:r>
            <a:r>
              <a:rPr lang="en-CA" sz="1200" dirty="0" err="1">
                <a:solidFill>
                  <a:srgbClr val="6A8759"/>
                </a:solidFill>
                <a:latin typeface="Menlo" panose="020B0609030804020204" pitchFamily="49" charset="0"/>
                <a:ea typeface="Times New Roman" panose="02020603050405020304" pitchFamily="18" charset="0"/>
              </a:rPr>
              <a:t>detail.component.css</a:t>
            </a:r>
            <a:r>
              <a:rPr lang="en-CA" sz="1200" dirty="0">
                <a:solidFill>
                  <a:srgbClr val="6A8759"/>
                </a:solidFill>
                <a:latin typeface="Menlo" panose="020B0609030804020204" pitchFamily="49" charset="0"/>
                <a:ea typeface="Times New Roman" panose="02020603050405020304" pitchFamily="18" charset="0"/>
              </a:rPr>
              <a:t>']</a:t>
            </a:r>
            <a:br>
              <a:rPr lang="en-CA" sz="1200" dirty="0">
                <a:solidFill>
                  <a:srgbClr val="6A8759"/>
                </a:solidFill>
                <a:latin typeface="Menlo" panose="020B0609030804020204" pitchFamily="49" charset="0"/>
                <a:ea typeface="Times New Roman" panose="02020603050405020304" pitchFamily="18" charset="0"/>
              </a:rPr>
            </a:br>
            <a:r>
              <a:rPr lang="en-CA" sz="1200" dirty="0">
                <a:solidFill>
                  <a:srgbClr val="6A8759"/>
                </a:solidFill>
                <a:latin typeface="Menlo" panose="020B0609030804020204" pitchFamily="49" charset="0"/>
                <a:ea typeface="Times New Roman" panose="02020603050405020304" pitchFamily="18" charset="0"/>
              </a:rPr>
              <a:t>})</a:t>
            </a:r>
            <a:br>
              <a:rPr lang="en-CA" sz="1200" dirty="0">
                <a:solidFill>
                  <a:srgbClr val="6A8759"/>
                </a:solidFill>
                <a:latin typeface="Menlo" panose="020B0609030804020204" pitchFamily="49" charset="0"/>
                <a:ea typeface="Times New Roman" panose="02020603050405020304" pitchFamily="18" charset="0"/>
              </a:rPr>
            </a:br>
            <a:r>
              <a:rPr lang="en-CA" sz="1200" dirty="0">
                <a:solidFill>
                  <a:srgbClr val="6A8759"/>
                </a:solidFill>
                <a:latin typeface="Menlo" panose="020B0609030804020204" pitchFamily="49" charset="0"/>
                <a:ea typeface="Times New Roman" panose="02020603050405020304" pitchFamily="18" charset="0"/>
              </a:rPr>
              <a:t>export class </a:t>
            </a:r>
            <a:r>
              <a:rPr lang="en-CA" sz="1200" dirty="0" err="1">
                <a:solidFill>
                  <a:srgbClr val="6A8759"/>
                </a:solidFill>
                <a:latin typeface="Menlo" panose="020B0609030804020204" pitchFamily="49" charset="0"/>
                <a:ea typeface="Times New Roman" panose="02020603050405020304" pitchFamily="18" charset="0"/>
              </a:rPr>
              <a:t>CardDetailComponent</a:t>
            </a:r>
            <a:r>
              <a:rPr lang="en-CA" sz="1200" dirty="0">
                <a:solidFill>
                  <a:srgbClr val="6A8759"/>
                </a:solidFill>
                <a:latin typeface="Menlo" panose="020B0609030804020204" pitchFamily="49" charset="0"/>
                <a:ea typeface="Times New Roman" panose="02020603050405020304" pitchFamily="18" charset="0"/>
              </a:rPr>
              <a:t> implements </a:t>
            </a:r>
            <a:r>
              <a:rPr lang="en-CA" sz="1200" dirty="0" err="1">
                <a:solidFill>
                  <a:srgbClr val="6A8759"/>
                </a:solidFill>
                <a:latin typeface="Menlo" panose="020B0609030804020204" pitchFamily="49" charset="0"/>
                <a:ea typeface="Times New Roman" panose="02020603050405020304" pitchFamily="18" charset="0"/>
              </a:rPr>
              <a:t>OnInit</a:t>
            </a:r>
            <a:r>
              <a:rPr lang="en-CA" sz="1200" dirty="0">
                <a:solidFill>
                  <a:srgbClr val="6A8759"/>
                </a:solidFill>
                <a:latin typeface="Menlo" panose="020B0609030804020204" pitchFamily="49" charset="0"/>
                <a:ea typeface="Times New Roman" panose="02020603050405020304" pitchFamily="18" charset="0"/>
              </a:rPr>
              <a:t> {</a:t>
            </a:r>
            <a:br>
              <a:rPr lang="en-CA" sz="1200" dirty="0">
                <a:solidFill>
                  <a:srgbClr val="6A8759"/>
                </a:solidFill>
                <a:latin typeface="Menlo" panose="020B0609030804020204" pitchFamily="49" charset="0"/>
                <a:ea typeface="Times New Roman" panose="02020603050405020304" pitchFamily="18" charset="0"/>
              </a:rPr>
            </a:br>
            <a:r>
              <a:rPr lang="en-CA" sz="1200" dirty="0">
                <a:solidFill>
                  <a:srgbClr val="6A8759"/>
                </a:solidFill>
                <a:latin typeface="Menlo" panose="020B0609030804020204" pitchFamily="49" charset="0"/>
                <a:ea typeface="Times New Roman" panose="02020603050405020304" pitchFamily="18" charset="0"/>
              </a:rPr>
              <a:t>  </a:t>
            </a:r>
          </a:p>
          <a:p>
            <a:pPr>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CA" sz="1200" dirty="0">
                <a:solidFill>
                  <a:srgbClr val="6A8759"/>
                </a:solidFill>
                <a:latin typeface="Menlo" panose="020B0609030804020204" pitchFamily="49" charset="0"/>
                <a:ea typeface="Times New Roman" panose="02020603050405020304" pitchFamily="18" charset="0"/>
              </a:rPr>
              <a:t>……</a:t>
            </a:r>
            <a:br>
              <a:rPr lang="en-CA" sz="1200" dirty="0">
                <a:solidFill>
                  <a:srgbClr val="6A8759"/>
                </a:solidFill>
                <a:latin typeface="Menlo" panose="020B0609030804020204" pitchFamily="49" charset="0"/>
                <a:ea typeface="Times New Roman" panose="02020603050405020304" pitchFamily="18" charset="0"/>
              </a:rPr>
            </a:br>
            <a:endParaRPr lang="en-CA" sz="1200" dirty="0">
              <a:solidFill>
                <a:srgbClr val="6A8759"/>
              </a:solidFill>
              <a:latin typeface="Menlo" panose="020B0609030804020204" pitchFamily="49" charset="0"/>
              <a:ea typeface="Times New Roman" panose="02020603050405020304" pitchFamily="18" charset="0"/>
            </a:endParaRPr>
          </a:p>
          <a:p>
            <a:pPr>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CA" sz="1200" dirty="0">
                <a:solidFill>
                  <a:srgbClr val="6A8759"/>
                </a:solidFill>
                <a:highlight>
                  <a:srgbClr val="00FFFF"/>
                </a:highlight>
                <a:latin typeface="Menlo" panose="020B0609030804020204" pitchFamily="49" charset="0"/>
                <a:ea typeface="Times New Roman" panose="02020603050405020304" pitchFamily="18" charset="0"/>
              </a:rPr>
              <a:t>  </a:t>
            </a:r>
            <a:r>
              <a:rPr lang="en-CA" sz="1200" dirty="0" err="1">
                <a:solidFill>
                  <a:srgbClr val="6A8759"/>
                </a:solidFill>
                <a:highlight>
                  <a:srgbClr val="00FFFF"/>
                </a:highlight>
                <a:latin typeface="Menlo" panose="020B0609030804020204" pitchFamily="49" charset="0"/>
                <a:ea typeface="Times New Roman" panose="02020603050405020304" pitchFamily="18" charset="0"/>
              </a:rPr>
              <a:t>goBack</a:t>
            </a:r>
            <a:r>
              <a:rPr lang="en-CA" sz="1200" dirty="0">
                <a:solidFill>
                  <a:srgbClr val="6A8759"/>
                </a:solidFill>
                <a:highlight>
                  <a:srgbClr val="00FFFF"/>
                </a:highlight>
                <a:latin typeface="Menlo" panose="020B0609030804020204" pitchFamily="49" charset="0"/>
                <a:ea typeface="Times New Roman" panose="02020603050405020304" pitchFamily="18" charset="0"/>
              </a:rPr>
              <a:t>(): void{</a:t>
            </a:r>
            <a:br>
              <a:rPr lang="en-CA" sz="1200" dirty="0">
                <a:solidFill>
                  <a:srgbClr val="6A8759"/>
                </a:solidFill>
                <a:highlight>
                  <a:srgbClr val="00FFFF"/>
                </a:highlight>
                <a:latin typeface="Menlo" panose="020B0609030804020204" pitchFamily="49" charset="0"/>
                <a:ea typeface="Times New Roman" panose="02020603050405020304" pitchFamily="18" charset="0"/>
              </a:rPr>
            </a:br>
            <a:r>
              <a:rPr lang="en-CA" sz="1200" dirty="0">
                <a:solidFill>
                  <a:srgbClr val="6A8759"/>
                </a:solidFill>
                <a:highlight>
                  <a:srgbClr val="00FFFF"/>
                </a:highlight>
                <a:latin typeface="Menlo" panose="020B0609030804020204" pitchFamily="49" charset="0"/>
                <a:ea typeface="Times New Roman" panose="02020603050405020304" pitchFamily="18" charset="0"/>
              </a:rPr>
              <a:t>    </a:t>
            </a:r>
            <a:r>
              <a:rPr lang="en-CA" sz="1200" dirty="0" err="1">
                <a:solidFill>
                  <a:srgbClr val="6A8759"/>
                </a:solidFill>
                <a:highlight>
                  <a:srgbClr val="00FFFF"/>
                </a:highlight>
                <a:latin typeface="Menlo" panose="020B0609030804020204" pitchFamily="49" charset="0"/>
                <a:ea typeface="Times New Roman" panose="02020603050405020304" pitchFamily="18" charset="0"/>
              </a:rPr>
              <a:t>this.location.back</a:t>
            </a:r>
            <a:r>
              <a:rPr lang="en-CA" sz="1200" dirty="0">
                <a:solidFill>
                  <a:srgbClr val="6A8759"/>
                </a:solidFill>
                <a:highlight>
                  <a:srgbClr val="00FFFF"/>
                </a:highlight>
                <a:latin typeface="Menlo" panose="020B0609030804020204" pitchFamily="49" charset="0"/>
                <a:ea typeface="Times New Roman" panose="02020603050405020304" pitchFamily="18" charset="0"/>
              </a:rPr>
              <a:t>();</a:t>
            </a:r>
            <a:br>
              <a:rPr lang="en-CA" sz="1200" dirty="0">
                <a:solidFill>
                  <a:srgbClr val="6A8759"/>
                </a:solidFill>
                <a:highlight>
                  <a:srgbClr val="00FFFF"/>
                </a:highlight>
                <a:latin typeface="Menlo" panose="020B0609030804020204" pitchFamily="49" charset="0"/>
                <a:ea typeface="Times New Roman" panose="02020603050405020304" pitchFamily="18" charset="0"/>
              </a:rPr>
            </a:br>
            <a:r>
              <a:rPr lang="en-CA" sz="1200" dirty="0">
                <a:solidFill>
                  <a:srgbClr val="6A8759"/>
                </a:solidFill>
                <a:highlight>
                  <a:srgbClr val="00FFFF"/>
                </a:highlight>
                <a:latin typeface="Menlo" panose="020B0609030804020204" pitchFamily="49" charset="0"/>
                <a:ea typeface="Times New Roman" panose="02020603050405020304" pitchFamily="18" charset="0"/>
              </a:rPr>
              <a:t>  }</a:t>
            </a:r>
            <a:r>
              <a:rPr lang="en-CA" sz="1200" dirty="0">
                <a:solidFill>
                  <a:srgbClr val="6A8759"/>
                </a:solidFill>
                <a:latin typeface="Menlo" panose="020B0609030804020204" pitchFamily="49" charset="0"/>
                <a:ea typeface="Times New Roman" panose="02020603050405020304" pitchFamily="18" charset="0"/>
              </a:rPr>
              <a:t/>
            </a:r>
            <a:br>
              <a:rPr lang="en-CA" sz="1200" dirty="0">
                <a:solidFill>
                  <a:srgbClr val="6A8759"/>
                </a:solidFill>
                <a:latin typeface="Menlo" panose="020B0609030804020204" pitchFamily="49" charset="0"/>
                <a:ea typeface="Times New Roman" panose="02020603050405020304" pitchFamily="18" charset="0"/>
              </a:rPr>
            </a:br>
            <a:r>
              <a:rPr lang="en-CA" sz="1200" dirty="0">
                <a:solidFill>
                  <a:srgbClr val="6A8759"/>
                </a:solidFill>
                <a:latin typeface="Menlo" panose="020B0609030804020204" pitchFamily="49" charset="0"/>
                <a:ea typeface="Times New Roman" panose="02020603050405020304" pitchFamily="18" charset="0"/>
              </a:rPr>
              <a:t/>
            </a:r>
            <a:br>
              <a:rPr lang="en-CA" sz="1200" dirty="0">
                <a:solidFill>
                  <a:srgbClr val="6A8759"/>
                </a:solidFill>
                <a:latin typeface="Menlo" panose="020B0609030804020204" pitchFamily="49" charset="0"/>
                <a:ea typeface="Times New Roman" panose="02020603050405020304" pitchFamily="18" charset="0"/>
              </a:rPr>
            </a:br>
            <a:r>
              <a:rPr lang="en-CA" sz="1200" dirty="0">
                <a:solidFill>
                  <a:srgbClr val="6A8759"/>
                </a:solidFill>
                <a:latin typeface="Menlo" panose="020B0609030804020204" pitchFamily="49" charset="0"/>
                <a:ea typeface="Times New Roman" panose="02020603050405020304" pitchFamily="18" charset="0"/>
              </a:rPr>
              <a:t>}</a:t>
            </a:r>
            <a:endParaRPr lang="en-CA" sz="1200" dirty="0">
              <a:latin typeface="Times New Roman" panose="02020603050405020304" pitchFamily="18" charset="0"/>
              <a:ea typeface="Times New Roman" panose="02020603050405020304" pitchFamily="18" charset="0"/>
            </a:endParaRPr>
          </a:p>
          <a:p>
            <a:pPr marL="457200">
              <a:spcAft>
                <a:spcPts val="600"/>
              </a:spcAft>
            </a:pPr>
            <a:endParaRPr lang="en-CA"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20811836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702832"/>
            <a:ext cx="8359775" cy="1905000"/>
          </a:xfrm>
        </p:spPr>
        <p:txBody>
          <a:bodyPr/>
          <a:lstStyle/>
          <a:p>
            <a:r>
              <a:rPr lang="en-US" sz="8000" dirty="0">
                <a:solidFill>
                  <a:schemeClr val="bg2"/>
                </a:solidFill>
              </a:rPr>
              <a:t>Thank You !</a:t>
            </a:r>
          </a:p>
        </p:txBody>
      </p:sp>
      <p:sp>
        <p:nvSpPr>
          <p:cNvPr id="3" name="Subtitle 2"/>
          <p:cNvSpPr>
            <a:spLocks noGrp="1"/>
          </p:cNvSpPr>
          <p:nvPr>
            <p:ph type="subTitle" idx="1"/>
          </p:nvPr>
        </p:nvSpPr>
        <p:spPr/>
        <p:txBody>
          <a:bodyPr/>
          <a:lstStyle/>
          <a:p>
            <a:r>
              <a:rPr lang="en-US" dirty="0"/>
              <a:t>Women Who Code + TD Bank</a:t>
            </a:r>
          </a:p>
        </p:txBody>
      </p:sp>
      <p:pic>
        <p:nvPicPr>
          <p:cNvPr id="4" name="Picture 3"/>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637356" y="1070579"/>
            <a:ext cx="4023471" cy="215516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105400" y="1579010"/>
            <a:ext cx="1272540" cy="1138306"/>
          </a:xfrm>
          <a:prstGeom prst="rect">
            <a:avLst/>
          </a:prstGeom>
        </p:spPr>
      </p:pic>
    </p:spTree>
    <p:extLst>
      <p:ext uri="{BB962C8B-B14F-4D97-AF65-F5344CB8AC3E}">
        <p14:creationId xmlns:p14="http://schemas.microsoft.com/office/powerpoint/2010/main" val="31466811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4876800"/>
            <a:ext cx="9144000" cy="1727202"/>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solidFill>
                  <a:schemeClr val="accent2"/>
                </a:solidFill>
              </a:rPr>
              <a:t>What is Angular?</a:t>
            </a:r>
          </a:p>
        </p:txBody>
      </p:sp>
      <p:sp>
        <p:nvSpPr>
          <p:cNvPr id="3" name="Content Placeholder 2"/>
          <p:cNvSpPr>
            <a:spLocks noGrp="1"/>
          </p:cNvSpPr>
          <p:nvPr>
            <p:ph idx="1"/>
          </p:nvPr>
        </p:nvSpPr>
        <p:spPr>
          <a:xfrm>
            <a:off x="3556256" y="2565114"/>
            <a:ext cx="4953000" cy="2133600"/>
          </a:xfrm>
        </p:spPr>
        <p:txBody>
          <a:bodyPr anchor="ctr"/>
          <a:lstStyle/>
          <a:p>
            <a:pPr marL="0" indent="0">
              <a:lnSpc>
                <a:spcPct val="120000"/>
              </a:lnSpc>
              <a:buNone/>
            </a:pPr>
            <a:r>
              <a:rPr lang="en-CA" b="1" dirty="0" smtClean="0"/>
              <a:t>Angular</a:t>
            </a:r>
            <a:r>
              <a:rPr lang="en-CA" dirty="0" smtClean="0"/>
              <a:t> </a:t>
            </a:r>
            <a:r>
              <a:rPr lang="en-CA" i="1" dirty="0" smtClean="0"/>
              <a:t>is a </a:t>
            </a:r>
            <a:r>
              <a:rPr lang="en-CA" i="1" dirty="0" err="1" smtClean="0"/>
              <a:t>Javascript</a:t>
            </a:r>
            <a:r>
              <a:rPr lang="en-CA" i="1" dirty="0" smtClean="0"/>
              <a:t> framework for building client-side applications across the web, desktop, and even native mobile apps.</a:t>
            </a:r>
            <a:endParaRPr lang="en-US" dirty="0"/>
          </a:p>
          <a:p>
            <a:pPr marL="0" indent="0">
              <a:buNone/>
            </a:pPr>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7</a:t>
            </a:fld>
            <a:endParaRPr lang="en-US" dirty="0">
              <a:solidFill>
                <a:srgbClr val="6A737B"/>
              </a:solidFill>
            </a:endParaRPr>
          </a:p>
        </p:txBody>
      </p:sp>
      <p:pic>
        <p:nvPicPr>
          <p:cNvPr id="9" name="Picture 8"/>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950529" y="136071"/>
            <a:ext cx="1317173" cy="642257"/>
          </a:xfrm>
          <a:prstGeom prst="rect">
            <a:avLst/>
          </a:prstGeom>
        </p:spPr>
      </p:pic>
      <p:pic>
        <p:nvPicPr>
          <p:cNvPr id="7" name="Picture 6"/>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854311" y="1905000"/>
            <a:ext cx="2701945" cy="2872361"/>
          </a:xfrm>
          <a:prstGeom prst="rect">
            <a:avLst/>
          </a:prstGeom>
        </p:spPr>
      </p:pic>
      <p:pic>
        <p:nvPicPr>
          <p:cNvPr id="8" name="Picture 7"/>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1143000" y="5199629"/>
            <a:ext cx="2982122" cy="809944"/>
          </a:xfrm>
          <a:prstGeom prst="rect">
            <a:avLst/>
          </a:prstGeom>
        </p:spPr>
      </p:pic>
      <p:pic>
        <p:nvPicPr>
          <p:cNvPr id="10" name="Picture 9"/>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a:off x="4942163" y="5189986"/>
            <a:ext cx="3180502" cy="813206"/>
          </a:xfrm>
          <a:prstGeom prst="rect">
            <a:avLst/>
          </a:prstGeom>
        </p:spPr>
      </p:pic>
      <p:sp>
        <p:nvSpPr>
          <p:cNvPr id="11" name="TextBox 10"/>
          <p:cNvSpPr txBox="1"/>
          <p:nvPr/>
        </p:nvSpPr>
        <p:spPr>
          <a:xfrm>
            <a:off x="2209800" y="5941048"/>
            <a:ext cx="3124200" cy="323165"/>
          </a:xfrm>
          <a:prstGeom prst="rect">
            <a:avLst/>
          </a:prstGeom>
          <a:noFill/>
        </p:spPr>
        <p:txBody>
          <a:bodyPr wrap="square" rtlCol="0">
            <a:spAutoFit/>
          </a:bodyPr>
          <a:lstStyle/>
          <a:p>
            <a:r>
              <a:rPr lang="en-US" sz="1500" dirty="0" smtClean="0">
                <a:solidFill>
                  <a:schemeClr val="bg1"/>
                </a:solidFill>
                <a:latin typeface="American Typewriter" charset="0"/>
                <a:ea typeface="American Typewriter" charset="0"/>
                <a:cs typeface="American Typewriter" charset="0"/>
              </a:rPr>
              <a:t>Version 2 and above</a:t>
            </a:r>
            <a:endParaRPr lang="en-US" sz="1500" dirty="0">
              <a:solidFill>
                <a:schemeClr val="bg1"/>
              </a:solidFill>
              <a:latin typeface="American Typewriter" charset="0"/>
              <a:ea typeface="American Typewriter" charset="0"/>
              <a:cs typeface="American Typewriter" charset="0"/>
            </a:endParaRPr>
          </a:p>
        </p:txBody>
      </p:sp>
      <p:sp>
        <p:nvSpPr>
          <p:cNvPr id="12" name="TextBox 11"/>
          <p:cNvSpPr txBox="1"/>
          <p:nvPr/>
        </p:nvSpPr>
        <p:spPr>
          <a:xfrm>
            <a:off x="7010400" y="5941047"/>
            <a:ext cx="3124200" cy="323165"/>
          </a:xfrm>
          <a:prstGeom prst="rect">
            <a:avLst/>
          </a:prstGeom>
          <a:noFill/>
        </p:spPr>
        <p:txBody>
          <a:bodyPr wrap="square" rtlCol="0">
            <a:spAutoFit/>
          </a:bodyPr>
          <a:lstStyle/>
          <a:p>
            <a:r>
              <a:rPr lang="en-US" sz="1500" dirty="0" smtClean="0">
                <a:solidFill>
                  <a:schemeClr val="bg1"/>
                </a:solidFill>
                <a:latin typeface="American Typewriter" charset="0"/>
                <a:ea typeface="American Typewriter" charset="0"/>
                <a:cs typeface="American Typewriter" charset="0"/>
              </a:rPr>
              <a:t>Version 1.x</a:t>
            </a:r>
            <a:endParaRPr lang="en-US" sz="1500" dirty="0">
              <a:solidFill>
                <a:schemeClr val="bg1"/>
              </a:solidFill>
              <a:latin typeface="American Typewriter" charset="0"/>
              <a:ea typeface="American Typewriter" charset="0"/>
              <a:cs typeface="American Typewriter" charset="0"/>
            </a:endParaRPr>
          </a:p>
        </p:txBody>
      </p:sp>
    </p:spTree>
    <p:extLst>
      <p:ext uri="{BB962C8B-B14F-4D97-AF65-F5344CB8AC3E}">
        <p14:creationId xmlns:p14="http://schemas.microsoft.com/office/powerpoint/2010/main" val="1391661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77778E-6 2.22222E-6 L -2.77778E-6 -0.10996 " pathEditMode="relative" rAng="0" ptsTypes="AA">
                                      <p:cBhvr>
                                        <p:cTn id="6" dur="500" fill="hold"/>
                                        <p:tgtEl>
                                          <p:spTgt spid="3">
                                            <p:txEl>
                                              <p:pRg st="0" end="0"/>
                                            </p:txEl>
                                          </p:spTgt>
                                        </p:tgtEl>
                                        <p:attrNameLst>
                                          <p:attrName>ppt_x</p:attrName>
                                          <p:attrName>ppt_y</p:attrName>
                                        </p:attrNameLst>
                                      </p:cBhvr>
                                      <p:rCtr x="0" y="-5509"/>
                                    </p:animMotion>
                                  </p:childTnLst>
                                </p:cTn>
                              </p:par>
                              <p:par>
                                <p:cTn id="7" presetID="42" presetClass="path" presetSubtype="0" accel="50000" decel="50000" fill="hold" nodeType="withEffect">
                                  <p:stCondLst>
                                    <p:cond delay="0"/>
                                  </p:stCondLst>
                                  <p:childTnLst>
                                    <p:animMotion origin="layout" path="M 4.16667E-6 2.96296E-6 L 0.00052 -0.10162 " pathEditMode="relative" rAng="0" ptsTypes="AA">
                                      <p:cBhvr>
                                        <p:cTn id="8" dur="500" fill="hold"/>
                                        <p:tgtEl>
                                          <p:spTgt spid="7"/>
                                        </p:tgtEl>
                                        <p:attrNameLst>
                                          <p:attrName>ppt_x</p:attrName>
                                          <p:attrName>ppt_y</p:attrName>
                                        </p:attrNameLst>
                                      </p:cBhvr>
                                      <p:rCtr x="17" y="-5093"/>
                                    </p:animMotion>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ppt_x"/>
                                          </p:val>
                                        </p:tav>
                                        <p:tav tm="100000">
                                          <p:val>
                                            <p:strVal val="#ppt_x"/>
                                          </p:val>
                                        </p:tav>
                                      </p:tavLst>
                                    </p:anim>
                                    <p:anim calcmode="lin" valueType="num">
                                      <p:cBhvr additive="base">
                                        <p:cTn id="21" dur="500" fill="hold"/>
                                        <p:tgtEl>
                                          <p:spTgt spid="11"/>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 calcmode="lin" valueType="num">
                                      <p:cBhvr additive="base">
                                        <p:cTn id="28" dur="500" fill="hold"/>
                                        <p:tgtEl>
                                          <p:spTgt spid="12"/>
                                        </p:tgtEl>
                                        <p:attrNameLst>
                                          <p:attrName>ppt_x</p:attrName>
                                        </p:attrNameLst>
                                      </p:cBhvr>
                                      <p:tavLst>
                                        <p:tav tm="0">
                                          <p:val>
                                            <p:strVal val="#ppt_x"/>
                                          </p:val>
                                        </p:tav>
                                        <p:tav tm="100000">
                                          <p:val>
                                            <p:strVal val="#ppt_x"/>
                                          </p:val>
                                        </p:tav>
                                      </p:tavLst>
                                    </p:anim>
                                    <p:anim calcmode="lin" valueType="num">
                                      <p:cBhvr additive="base">
                                        <p:cTn id="29"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build="p"/>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Angular?</a:t>
            </a:r>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8</a:t>
            </a:fld>
            <a:endParaRPr lang="en-US" dirty="0">
              <a:solidFill>
                <a:srgbClr val="6A737B"/>
              </a:solidFill>
            </a:endParaRPr>
          </a:p>
        </p:txBody>
      </p:sp>
      <p:sp>
        <p:nvSpPr>
          <p:cNvPr id="8" name="Content Placeholder 7"/>
          <p:cNvSpPr>
            <a:spLocks noGrp="1"/>
          </p:cNvSpPr>
          <p:nvPr>
            <p:ph idx="1"/>
          </p:nvPr>
        </p:nvSpPr>
        <p:spPr/>
        <p:txBody>
          <a:bodyPr anchor="ctr"/>
          <a:lstStyle/>
          <a:p>
            <a:endParaRPr lang="en-US" dirty="0"/>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
        <p:nvSpPr>
          <p:cNvPr id="9" name="Freeform 8"/>
          <p:cNvSpPr/>
          <p:nvPr/>
        </p:nvSpPr>
        <p:spPr>
          <a:xfrm>
            <a:off x="1066800" y="1735175"/>
            <a:ext cx="3189340" cy="1913604"/>
          </a:xfrm>
          <a:custGeom>
            <a:avLst/>
            <a:gdLst>
              <a:gd name="connsiteX0" fmla="*/ 0 w 3189340"/>
              <a:gd name="connsiteY0" fmla="*/ 0 h 1913604"/>
              <a:gd name="connsiteX1" fmla="*/ 3189340 w 3189340"/>
              <a:gd name="connsiteY1" fmla="*/ 0 h 1913604"/>
              <a:gd name="connsiteX2" fmla="*/ 3189340 w 3189340"/>
              <a:gd name="connsiteY2" fmla="*/ 1913604 h 1913604"/>
              <a:gd name="connsiteX3" fmla="*/ 0 w 3189340"/>
              <a:gd name="connsiteY3" fmla="*/ 1913604 h 1913604"/>
              <a:gd name="connsiteX4" fmla="*/ 0 w 3189340"/>
              <a:gd name="connsiteY4" fmla="*/ 0 h 1913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9340" h="1913604">
                <a:moveTo>
                  <a:pt x="0" y="0"/>
                </a:moveTo>
                <a:lnTo>
                  <a:pt x="3189340" y="0"/>
                </a:lnTo>
                <a:lnTo>
                  <a:pt x="3189340" y="1913604"/>
                </a:lnTo>
                <a:lnTo>
                  <a:pt x="0" y="1913604"/>
                </a:lnTo>
                <a:lnTo>
                  <a:pt x="0" y="0"/>
                </a:lnTo>
                <a:close/>
              </a:path>
            </a:pathLst>
          </a:custGeom>
          <a:solidFill>
            <a:srgbClr val="92D050"/>
          </a:solidFill>
        </p:spPr>
        <p:style>
          <a:lnRef idx="2">
            <a:schemeClr val="lt1">
              <a:hueOff val="0"/>
              <a:satOff val="0"/>
              <a:lumOff val="0"/>
              <a:alphaOff val="0"/>
            </a:schemeClr>
          </a:lnRef>
          <a:fillRef idx="1">
            <a:scrgbClr r="0" g="0" b="0"/>
          </a:fillRef>
          <a:effectRef idx="0">
            <a:schemeClr val="accent5">
              <a:hueOff val="0"/>
              <a:satOff val="0"/>
              <a:lumOff val="0"/>
              <a:alphaOff val="0"/>
            </a:schemeClr>
          </a:effectRef>
          <a:fontRef idx="minor">
            <a:schemeClr val="lt1"/>
          </a:fontRef>
        </p:style>
        <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Expressive HTML</a:t>
            </a:r>
            <a:endParaRPr lang="en-US" sz="2800" kern="1200" dirty="0"/>
          </a:p>
        </p:txBody>
      </p:sp>
      <p:sp>
        <p:nvSpPr>
          <p:cNvPr id="10" name="Freeform 9"/>
          <p:cNvSpPr/>
          <p:nvPr/>
        </p:nvSpPr>
        <p:spPr>
          <a:xfrm>
            <a:off x="4575892" y="1735175"/>
            <a:ext cx="3189340" cy="1913604"/>
          </a:xfrm>
          <a:custGeom>
            <a:avLst/>
            <a:gdLst>
              <a:gd name="connsiteX0" fmla="*/ 0 w 3189340"/>
              <a:gd name="connsiteY0" fmla="*/ 0 h 1913604"/>
              <a:gd name="connsiteX1" fmla="*/ 3189340 w 3189340"/>
              <a:gd name="connsiteY1" fmla="*/ 0 h 1913604"/>
              <a:gd name="connsiteX2" fmla="*/ 3189340 w 3189340"/>
              <a:gd name="connsiteY2" fmla="*/ 1913604 h 1913604"/>
              <a:gd name="connsiteX3" fmla="*/ 0 w 3189340"/>
              <a:gd name="connsiteY3" fmla="*/ 1913604 h 1913604"/>
              <a:gd name="connsiteX4" fmla="*/ 0 w 3189340"/>
              <a:gd name="connsiteY4" fmla="*/ 0 h 1913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9340" h="1913604">
                <a:moveTo>
                  <a:pt x="0" y="0"/>
                </a:moveTo>
                <a:lnTo>
                  <a:pt x="3189340" y="0"/>
                </a:lnTo>
                <a:lnTo>
                  <a:pt x="3189340" y="1913604"/>
                </a:lnTo>
                <a:lnTo>
                  <a:pt x="0" y="1913604"/>
                </a:lnTo>
                <a:lnTo>
                  <a:pt x="0" y="0"/>
                </a:lnTo>
                <a:close/>
              </a:path>
            </a:pathLst>
          </a:custGeom>
          <a:solidFill>
            <a:srgbClr val="FFC000"/>
          </a:solidFill>
        </p:spPr>
        <p:style>
          <a:lnRef idx="2">
            <a:schemeClr val="lt1">
              <a:hueOff val="0"/>
              <a:satOff val="0"/>
              <a:lumOff val="0"/>
              <a:alphaOff val="0"/>
            </a:schemeClr>
          </a:lnRef>
          <a:fillRef idx="1">
            <a:scrgbClr r="0" g="0" b="0"/>
          </a:fillRef>
          <a:effectRef idx="0">
            <a:schemeClr val="accent5">
              <a:hueOff val="0"/>
              <a:satOff val="0"/>
              <a:lumOff val="0"/>
              <a:alphaOff val="0"/>
            </a:schemeClr>
          </a:effectRef>
          <a:fontRef idx="minor">
            <a:schemeClr val="lt1"/>
          </a:fontRef>
        </p:style>
        <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Powerful Data Binding</a:t>
            </a:r>
            <a:endParaRPr lang="en-US" sz="2800" kern="1200" dirty="0"/>
          </a:p>
        </p:txBody>
      </p:sp>
      <p:sp>
        <p:nvSpPr>
          <p:cNvPr id="11" name="Freeform 10"/>
          <p:cNvSpPr/>
          <p:nvPr/>
        </p:nvSpPr>
        <p:spPr>
          <a:xfrm>
            <a:off x="1067617" y="3967714"/>
            <a:ext cx="3189340" cy="1913604"/>
          </a:xfrm>
          <a:custGeom>
            <a:avLst/>
            <a:gdLst>
              <a:gd name="connsiteX0" fmla="*/ 0 w 3189340"/>
              <a:gd name="connsiteY0" fmla="*/ 0 h 1913604"/>
              <a:gd name="connsiteX1" fmla="*/ 3189340 w 3189340"/>
              <a:gd name="connsiteY1" fmla="*/ 0 h 1913604"/>
              <a:gd name="connsiteX2" fmla="*/ 3189340 w 3189340"/>
              <a:gd name="connsiteY2" fmla="*/ 1913604 h 1913604"/>
              <a:gd name="connsiteX3" fmla="*/ 0 w 3189340"/>
              <a:gd name="connsiteY3" fmla="*/ 1913604 h 1913604"/>
              <a:gd name="connsiteX4" fmla="*/ 0 w 3189340"/>
              <a:gd name="connsiteY4" fmla="*/ 0 h 1913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9340" h="1913604">
                <a:moveTo>
                  <a:pt x="0" y="0"/>
                </a:moveTo>
                <a:lnTo>
                  <a:pt x="3189340" y="0"/>
                </a:lnTo>
                <a:lnTo>
                  <a:pt x="3189340" y="1913604"/>
                </a:lnTo>
                <a:lnTo>
                  <a:pt x="0" y="1913604"/>
                </a:lnTo>
                <a:lnTo>
                  <a:pt x="0" y="0"/>
                </a:lnTo>
                <a:close/>
              </a:path>
            </a:pathLst>
          </a:custGeom>
          <a:solidFill>
            <a:srgbClr val="7030A0"/>
          </a:solidFill>
        </p:spPr>
        <p:style>
          <a:lnRef idx="2">
            <a:schemeClr val="lt1">
              <a:hueOff val="0"/>
              <a:satOff val="0"/>
              <a:lumOff val="0"/>
              <a:alphaOff val="0"/>
            </a:schemeClr>
          </a:lnRef>
          <a:fillRef idx="1">
            <a:scrgbClr r="0" g="0" b="0"/>
          </a:fillRef>
          <a:effectRef idx="0">
            <a:schemeClr val="accent5">
              <a:hueOff val="0"/>
              <a:satOff val="0"/>
              <a:lumOff val="0"/>
              <a:alphaOff val="0"/>
            </a:schemeClr>
          </a:effectRef>
          <a:fontRef idx="minor">
            <a:schemeClr val="lt1"/>
          </a:fontRef>
        </p:style>
        <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Modular By Design</a:t>
            </a:r>
            <a:endParaRPr lang="en-US" sz="2800" kern="1200" dirty="0"/>
          </a:p>
        </p:txBody>
      </p:sp>
      <p:sp>
        <p:nvSpPr>
          <p:cNvPr id="12" name="Freeform 11"/>
          <p:cNvSpPr/>
          <p:nvPr/>
        </p:nvSpPr>
        <p:spPr>
          <a:xfrm>
            <a:off x="4575892" y="3967714"/>
            <a:ext cx="3189340" cy="1913604"/>
          </a:xfrm>
          <a:custGeom>
            <a:avLst/>
            <a:gdLst>
              <a:gd name="connsiteX0" fmla="*/ 0 w 3189340"/>
              <a:gd name="connsiteY0" fmla="*/ 0 h 1913604"/>
              <a:gd name="connsiteX1" fmla="*/ 3189340 w 3189340"/>
              <a:gd name="connsiteY1" fmla="*/ 0 h 1913604"/>
              <a:gd name="connsiteX2" fmla="*/ 3189340 w 3189340"/>
              <a:gd name="connsiteY2" fmla="*/ 1913604 h 1913604"/>
              <a:gd name="connsiteX3" fmla="*/ 0 w 3189340"/>
              <a:gd name="connsiteY3" fmla="*/ 1913604 h 1913604"/>
              <a:gd name="connsiteX4" fmla="*/ 0 w 3189340"/>
              <a:gd name="connsiteY4" fmla="*/ 0 h 1913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9340" h="1913604">
                <a:moveTo>
                  <a:pt x="0" y="0"/>
                </a:moveTo>
                <a:lnTo>
                  <a:pt x="3189340" y="0"/>
                </a:lnTo>
                <a:lnTo>
                  <a:pt x="3189340" y="1913604"/>
                </a:lnTo>
                <a:lnTo>
                  <a:pt x="0" y="1913604"/>
                </a:lnTo>
                <a:lnTo>
                  <a:pt x="0" y="0"/>
                </a:lnTo>
                <a:close/>
              </a:path>
            </a:pathLst>
          </a:custGeom>
          <a:solidFill>
            <a:srgbClr val="C00000"/>
          </a:solidFill>
        </p:spPr>
        <p:style>
          <a:lnRef idx="2">
            <a:schemeClr val="lt1">
              <a:hueOff val="0"/>
              <a:satOff val="0"/>
              <a:lumOff val="0"/>
              <a:alphaOff val="0"/>
            </a:schemeClr>
          </a:lnRef>
          <a:fillRef idx="1">
            <a:scrgbClr r="0" g="0" b="0"/>
          </a:fillRef>
          <a:effectRef idx="0">
            <a:schemeClr val="accent5">
              <a:hueOff val="0"/>
              <a:satOff val="0"/>
              <a:lumOff val="0"/>
              <a:alphaOff val="0"/>
            </a:schemeClr>
          </a:effectRef>
          <a:fontRef idx="minor">
            <a:schemeClr val="lt1"/>
          </a:fontRef>
        </p:style>
        <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Built-in Back-End Integration</a:t>
            </a:r>
            <a:endParaRPr lang="en-US" sz="2800" kern="1200" dirty="0"/>
          </a:p>
        </p:txBody>
      </p:sp>
    </p:spTree>
    <p:extLst>
      <p:ext uri="{BB962C8B-B14F-4D97-AF65-F5344CB8AC3E}">
        <p14:creationId xmlns:p14="http://schemas.microsoft.com/office/powerpoint/2010/main" val="824109141"/>
      </p:ext>
    </p:extLst>
  </p:cSld>
  <p:clrMapOvr>
    <a:masterClrMapping/>
  </p:clrMapOvr>
  <mc:AlternateContent xmlns:mc="http://schemas.openxmlformats.org/markup-compatibility/2006">
    <mc:Choice xmlns:p14="http://schemas.microsoft.com/office/powerpoint/2010/main" Requires="p14">
      <p:transition spd="slow" p14:dur="2000" advTm="989"/>
    </mc:Choice>
    <mc:Fallback>
      <p:transition spd="slow" advTm="98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ppt_x"/>
                                          </p:val>
                                        </p:tav>
                                        <p:tav tm="100000">
                                          <p:val>
                                            <p:strVal val="#ppt_x"/>
                                          </p:val>
                                        </p:tav>
                                      </p:tavLst>
                                    </p:anim>
                                    <p:anim calcmode="lin" valueType="num">
                                      <p:cBhvr additive="base">
                                        <p:cTn id="23"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4" fill="hold" display="0">
                  <p:stCondLst>
                    <p:cond delay="indefinite"/>
                  </p:stCondLst>
                  <p:endCondLst>
                    <p:cond evt="onStopAudio" delay="0">
                      <p:tgtEl>
                        <p:sldTgt/>
                      </p:tgtEl>
                    </p:cond>
                  </p:endCondLst>
                </p:cTn>
                <p:tgtEl>
                  <p:spTgt spid="5"/>
                </p:tgtEl>
              </p:cMediaNode>
            </p:audio>
          </p:childTnLst>
        </p:cTn>
      </p:par>
    </p:tnLst>
    <p:bldLst>
      <p:bldP spid="9" grpId="0" animBg="1"/>
      <p:bldP spid="10" grpId="0" animBg="1"/>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a new Angular?</a:t>
            </a:r>
            <a:endParaRPr lang="en-US" dirty="0"/>
          </a:p>
        </p:txBody>
      </p:sp>
      <p:sp>
        <p:nvSpPr>
          <p:cNvPr id="4" name="Slide Number Placeholder 3"/>
          <p:cNvSpPr>
            <a:spLocks noGrp="1"/>
          </p:cNvSpPr>
          <p:nvPr>
            <p:ph type="sldNum" sz="quarter" idx="10"/>
          </p:nvPr>
        </p:nvSpPr>
        <p:spPr/>
        <p:txBody>
          <a:bodyPr/>
          <a:lstStyle/>
          <a:p>
            <a:pPr>
              <a:defRPr/>
            </a:pPr>
            <a:fld id="{ECE75D8B-504E-4A82-B1C3-74A8808058A9}" type="slidenum">
              <a:rPr lang="en-US" smtClean="0">
                <a:solidFill>
                  <a:srgbClr val="6A737B"/>
                </a:solidFill>
              </a:rPr>
              <a:pPr>
                <a:defRPr/>
              </a:pPr>
              <a:t>9</a:t>
            </a:fld>
            <a:endParaRPr lang="en-US" dirty="0">
              <a:solidFill>
                <a:srgbClr val="6A737B"/>
              </a:solidFill>
            </a:endParaRPr>
          </a:p>
        </p:txBody>
      </p:sp>
      <p:sp>
        <p:nvSpPr>
          <p:cNvPr id="5" name="Freeform 4"/>
          <p:cNvSpPr/>
          <p:nvPr/>
        </p:nvSpPr>
        <p:spPr>
          <a:xfrm>
            <a:off x="1066800" y="1735175"/>
            <a:ext cx="3189340" cy="1913604"/>
          </a:xfrm>
          <a:custGeom>
            <a:avLst/>
            <a:gdLst>
              <a:gd name="connsiteX0" fmla="*/ 0 w 3189340"/>
              <a:gd name="connsiteY0" fmla="*/ 0 h 1913604"/>
              <a:gd name="connsiteX1" fmla="*/ 3189340 w 3189340"/>
              <a:gd name="connsiteY1" fmla="*/ 0 h 1913604"/>
              <a:gd name="connsiteX2" fmla="*/ 3189340 w 3189340"/>
              <a:gd name="connsiteY2" fmla="*/ 1913604 h 1913604"/>
              <a:gd name="connsiteX3" fmla="*/ 0 w 3189340"/>
              <a:gd name="connsiteY3" fmla="*/ 1913604 h 1913604"/>
              <a:gd name="connsiteX4" fmla="*/ 0 w 3189340"/>
              <a:gd name="connsiteY4" fmla="*/ 0 h 1913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9340" h="1913604">
                <a:moveTo>
                  <a:pt x="0" y="0"/>
                </a:moveTo>
                <a:lnTo>
                  <a:pt x="3189340" y="0"/>
                </a:lnTo>
                <a:lnTo>
                  <a:pt x="3189340" y="1913604"/>
                </a:lnTo>
                <a:lnTo>
                  <a:pt x="0" y="1913604"/>
                </a:lnTo>
                <a:lnTo>
                  <a:pt x="0" y="0"/>
                </a:lnTo>
                <a:close/>
              </a:path>
            </a:pathLst>
          </a:custGeom>
          <a:solidFill>
            <a:srgbClr val="7A81FF"/>
          </a:solidFill>
        </p:spPr>
        <p:style>
          <a:lnRef idx="2">
            <a:schemeClr val="lt1">
              <a:hueOff val="0"/>
              <a:satOff val="0"/>
              <a:lumOff val="0"/>
              <a:alphaOff val="0"/>
            </a:schemeClr>
          </a:lnRef>
          <a:fillRef idx="1">
            <a:scrgbClr r="0" g="0" b="0"/>
          </a:fillRef>
          <a:effectRef idx="0">
            <a:schemeClr val="accent5">
              <a:hueOff val="0"/>
              <a:satOff val="0"/>
              <a:lumOff val="0"/>
              <a:alphaOff val="0"/>
            </a:schemeClr>
          </a:effectRef>
          <a:fontRef idx="minor">
            <a:schemeClr val="lt1"/>
          </a:fontRef>
        </p:style>
        <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Built For Speed</a:t>
            </a:r>
            <a:endParaRPr lang="en-US" sz="2800" kern="1200" dirty="0"/>
          </a:p>
        </p:txBody>
      </p:sp>
      <p:sp>
        <p:nvSpPr>
          <p:cNvPr id="6" name="Freeform 5"/>
          <p:cNvSpPr/>
          <p:nvPr/>
        </p:nvSpPr>
        <p:spPr>
          <a:xfrm>
            <a:off x="4575892" y="1735175"/>
            <a:ext cx="3189340" cy="1913604"/>
          </a:xfrm>
          <a:custGeom>
            <a:avLst/>
            <a:gdLst>
              <a:gd name="connsiteX0" fmla="*/ 0 w 3189340"/>
              <a:gd name="connsiteY0" fmla="*/ 0 h 1913604"/>
              <a:gd name="connsiteX1" fmla="*/ 3189340 w 3189340"/>
              <a:gd name="connsiteY1" fmla="*/ 0 h 1913604"/>
              <a:gd name="connsiteX2" fmla="*/ 3189340 w 3189340"/>
              <a:gd name="connsiteY2" fmla="*/ 1913604 h 1913604"/>
              <a:gd name="connsiteX3" fmla="*/ 0 w 3189340"/>
              <a:gd name="connsiteY3" fmla="*/ 1913604 h 1913604"/>
              <a:gd name="connsiteX4" fmla="*/ 0 w 3189340"/>
              <a:gd name="connsiteY4" fmla="*/ 0 h 1913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9340" h="1913604">
                <a:moveTo>
                  <a:pt x="0" y="0"/>
                </a:moveTo>
                <a:lnTo>
                  <a:pt x="3189340" y="0"/>
                </a:lnTo>
                <a:lnTo>
                  <a:pt x="3189340" y="1913604"/>
                </a:lnTo>
                <a:lnTo>
                  <a:pt x="0" y="1913604"/>
                </a:lnTo>
                <a:lnTo>
                  <a:pt x="0" y="0"/>
                </a:lnTo>
                <a:close/>
              </a:path>
            </a:pathLst>
          </a:custGeom>
          <a:solidFill>
            <a:schemeClr val="tx2"/>
          </a:solidFill>
        </p:spPr>
        <p:style>
          <a:lnRef idx="2">
            <a:schemeClr val="lt1">
              <a:hueOff val="0"/>
              <a:satOff val="0"/>
              <a:lumOff val="0"/>
              <a:alphaOff val="0"/>
            </a:schemeClr>
          </a:lnRef>
          <a:fillRef idx="1">
            <a:scrgbClr r="0" g="0" b="0"/>
          </a:fillRef>
          <a:effectRef idx="0">
            <a:schemeClr val="accent5">
              <a:hueOff val="0"/>
              <a:satOff val="0"/>
              <a:lumOff val="0"/>
              <a:alphaOff val="0"/>
            </a:schemeClr>
          </a:effectRef>
          <a:fontRef idx="minor">
            <a:schemeClr val="lt1"/>
          </a:fontRef>
        </p:style>
        <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Modern</a:t>
            </a:r>
            <a:endParaRPr lang="en-US" sz="2800" kern="1200" dirty="0"/>
          </a:p>
        </p:txBody>
      </p:sp>
      <p:sp>
        <p:nvSpPr>
          <p:cNvPr id="7" name="Freeform 6"/>
          <p:cNvSpPr/>
          <p:nvPr/>
        </p:nvSpPr>
        <p:spPr>
          <a:xfrm>
            <a:off x="1067617" y="3967714"/>
            <a:ext cx="3189340" cy="1913604"/>
          </a:xfrm>
          <a:custGeom>
            <a:avLst/>
            <a:gdLst>
              <a:gd name="connsiteX0" fmla="*/ 0 w 3189340"/>
              <a:gd name="connsiteY0" fmla="*/ 0 h 1913604"/>
              <a:gd name="connsiteX1" fmla="*/ 3189340 w 3189340"/>
              <a:gd name="connsiteY1" fmla="*/ 0 h 1913604"/>
              <a:gd name="connsiteX2" fmla="*/ 3189340 w 3189340"/>
              <a:gd name="connsiteY2" fmla="*/ 1913604 h 1913604"/>
              <a:gd name="connsiteX3" fmla="*/ 0 w 3189340"/>
              <a:gd name="connsiteY3" fmla="*/ 1913604 h 1913604"/>
              <a:gd name="connsiteX4" fmla="*/ 0 w 3189340"/>
              <a:gd name="connsiteY4" fmla="*/ 0 h 1913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9340" h="1913604">
                <a:moveTo>
                  <a:pt x="0" y="0"/>
                </a:moveTo>
                <a:lnTo>
                  <a:pt x="3189340" y="0"/>
                </a:lnTo>
                <a:lnTo>
                  <a:pt x="3189340" y="1913604"/>
                </a:lnTo>
                <a:lnTo>
                  <a:pt x="0" y="1913604"/>
                </a:lnTo>
                <a:lnTo>
                  <a:pt x="0" y="0"/>
                </a:lnTo>
                <a:close/>
              </a:path>
            </a:pathLst>
          </a:custGeom>
          <a:solidFill>
            <a:srgbClr val="0070C0"/>
          </a:solidFill>
        </p:spPr>
        <p:style>
          <a:lnRef idx="2">
            <a:schemeClr val="lt1">
              <a:hueOff val="0"/>
              <a:satOff val="0"/>
              <a:lumOff val="0"/>
              <a:alphaOff val="0"/>
            </a:schemeClr>
          </a:lnRef>
          <a:fillRef idx="1">
            <a:scrgbClr r="0" g="0" b="0"/>
          </a:fillRef>
          <a:effectRef idx="0">
            <a:schemeClr val="accent5">
              <a:hueOff val="0"/>
              <a:satOff val="0"/>
              <a:lumOff val="0"/>
              <a:alphaOff val="0"/>
            </a:schemeClr>
          </a:effectRef>
          <a:fontRef idx="minor">
            <a:schemeClr val="lt1"/>
          </a:fontRef>
        </p:style>
        <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dirty="0" smtClean="0"/>
              <a:t>Simplified API</a:t>
            </a:r>
            <a:endParaRPr lang="en-US" sz="2800" kern="1200" dirty="0"/>
          </a:p>
        </p:txBody>
      </p:sp>
      <p:sp>
        <p:nvSpPr>
          <p:cNvPr id="8" name="Freeform 7"/>
          <p:cNvSpPr/>
          <p:nvPr/>
        </p:nvSpPr>
        <p:spPr>
          <a:xfrm>
            <a:off x="4575892" y="3967714"/>
            <a:ext cx="3189340" cy="1913604"/>
          </a:xfrm>
          <a:custGeom>
            <a:avLst/>
            <a:gdLst>
              <a:gd name="connsiteX0" fmla="*/ 0 w 3189340"/>
              <a:gd name="connsiteY0" fmla="*/ 0 h 1913604"/>
              <a:gd name="connsiteX1" fmla="*/ 3189340 w 3189340"/>
              <a:gd name="connsiteY1" fmla="*/ 0 h 1913604"/>
              <a:gd name="connsiteX2" fmla="*/ 3189340 w 3189340"/>
              <a:gd name="connsiteY2" fmla="*/ 1913604 h 1913604"/>
              <a:gd name="connsiteX3" fmla="*/ 0 w 3189340"/>
              <a:gd name="connsiteY3" fmla="*/ 1913604 h 1913604"/>
              <a:gd name="connsiteX4" fmla="*/ 0 w 3189340"/>
              <a:gd name="connsiteY4" fmla="*/ 0 h 1913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9340" h="1913604">
                <a:moveTo>
                  <a:pt x="0" y="0"/>
                </a:moveTo>
                <a:lnTo>
                  <a:pt x="3189340" y="0"/>
                </a:lnTo>
                <a:lnTo>
                  <a:pt x="3189340" y="1913604"/>
                </a:lnTo>
                <a:lnTo>
                  <a:pt x="0" y="1913604"/>
                </a:lnTo>
                <a:lnTo>
                  <a:pt x="0" y="0"/>
                </a:lnTo>
                <a:close/>
              </a:path>
            </a:pathLst>
          </a:custGeom>
          <a:solidFill>
            <a:srgbClr val="FF7E79"/>
          </a:solidFill>
        </p:spPr>
        <p:style>
          <a:lnRef idx="2">
            <a:schemeClr val="lt1">
              <a:hueOff val="0"/>
              <a:satOff val="0"/>
              <a:lumOff val="0"/>
              <a:alphaOff val="0"/>
            </a:schemeClr>
          </a:lnRef>
          <a:fillRef idx="1">
            <a:scrgbClr r="0" g="0" b="0"/>
          </a:fillRef>
          <a:effectRef idx="0">
            <a:schemeClr val="accent5">
              <a:hueOff val="0"/>
              <a:satOff val="0"/>
              <a:lumOff val="0"/>
              <a:alphaOff val="0"/>
            </a:schemeClr>
          </a:effectRef>
          <a:fontRef idx="minor">
            <a:schemeClr val="lt1"/>
          </a:fontRef>
        </p:style>
        <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Enhances Productivity</a:t>
            </a:r>
            <a:endParaRPr lang="en-US" sz="2800" kern="1200" dirty="0"/>
          </a:p>
        </p:txBody>
      </p:sp>
      <p:sp>
        <p:nvSpPr>
          <p:cNvPr id="9" name="Content Placeholder 8"/>
          <p:cNvSpPr>
            <a:spLocks noGrp="1"/>
          </p:cNvSpPr>
          <p:nvPr>
            <p:ph idx="1"/>
          </p:nvPr>
        </p:nvSpPr>
        <p:spPr/>
        <p:txBody>
          <a:bodyPr/>
          <a:lstStyle/>
          <a:p>
            <a:endParaRPr lang="en-US"/>
          </a:p>
        </p:txBody>
      </p:sp>
    </p:spTree>
    <p:extLst>
      <p:ext uri="{BB962C8B-B14F-4D97-AF65-F5344CB8AC3E}">
        <p14:creationId xmlns:p14="http://schemas.microsoft.com/office/powerpoint/2010/main" val="1497081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ppt_x"/>
                                          </p:val>
                                        </p:tav>
                                        <p:tav tm="100000">
                                          <p:val>
                                            <p:strVal val="#ppt_x"/>
                                          </p:val>
                                        </p:tav>
                                      </p:tavLst>
                                    </p:anim>
                                    <p:anim calcmode="lin" valueType="num">
                                      <p:cBhvr additive="base">
                                        <p:cTn id="2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theme/theme1.xml><?xml version="1.0" encoding="utf-8"?>
<a:theme xmlns:a="http://schemas.openxmlformats.org/drawingml/2006/main" name="Executive">
  <a:themeElements>
    <a:clrScheme name="TD White 1">
      <a:dk1>
        <a:srgbClr val="000000"/>
      </a:dk1>
      <a:lt1>
        <a:srgbClr val="FFFFFF"/>
      </a:lt1>
      <a:dk2>
        <a:srgbClr val="00B624"/>
      </a:dk2>
      <a:lt2>
        <a:srgbClr val="6A737B"/>
      </a:lt2>
      <a:accent1>
        <a:srgbClr val="00B624"/>
      </a:accent1>
      <a:accent2>
        <a:srgbClr val="163D22"/>
      </a:accent2>
      <a:accent3>
        <a:srgbClr val="FFFFFF"/>
      </a:accent3>
      <a:accent4>
        <a:srgbClr val="000000"/>
      </a:accent4>
      <a:accent5>
        <a:srgbClr val="AAD7AC"/>
      </a:accent5>
      <a:accent6>
        <a:srgbClr val="13361E"/>
      </a:accent6>
      <a:hlink>
        <a:srgbClr val="B2B2B2"/>
      </a:hlink>
      <a:folHlink>
        <a:srgbClr val="6A6A6A"/>
      </a:folHlink>
    </a:clrScheme>
    <a:fontScheme name="TD Whi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TD White 1">
        <a:dk1>
          <a:srgbClr val="000000"/>
        </a:dk1>
        <a:lt1>
          <a:srgbClr val="FFFFFF"/>
        </a:lt1>
        <a:dk2>
          <a:srgbClr val="00B624"/>
        </a:dk2>
        <a:lt2>
          <a:srgbClr val="6A737B"/>
        </a:lt2>
        <a:accent1>
          <a:srgbClr val="00B624"/>
        </a:accent1>
        <a:accent2>
          <a:srgbClr val="163D22"/>
        </a:accent2>
        <a:accent3>
          <a:srgbClr val="FFFFFF"/>
        </a:accent3>
        <a:accent4>
          <a:srgbClr val="000000"/>
        </a:accent4>
        <a:accent5>
          <a:srgbClr val="AAD7AC"/>
        </a:accent5>
        <a:accent6>
          <a:srgbClr val="13361E"/>
        </a:accent6>
        <a:hlink>
          <a:srgbClr val="B2B2B2"/>
        </a:hlink>
        <a:folHlink>
          <a:srgbClr val="6A6A6A"/>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Note">
  <a:themeElements>
    <a:clrScheme name="TD White 1">
      <a:dk1>
        <a:srgbClr val="000000"/>
      </a:dk1>
      <a:lt1>
        <a:srgbClr val="FFFFFF"/>
      </a:lt1>
      <a:dk2>
        <a:srgbClr val="00B624"/>
      </a:dk2>
      <a:lt2>
        <a:srgbClr val="6A737B"/>
      </a:lt2>
      <a:accent1>
        <a:srgbClr val="00B624"/>
      </a:accent1>
      <a:accent2>
        <a:srgbClr val="163D22"/>
      </a:accent2>
      <a:accent3>
        <a:srgbClr val="FFFFFF"/>
      </a:accent3>
      <a:accent4>
        <a:srgbClr val="000000"/>
      </a:accent4>
      <a:accent5>
        <a:srgbClr val="AAD7AC"/>
      </a:accent5>
      <a:accent6>
        <a:srgbClr val="13361E"/>
      </a:accent6>
      <a:hlink>
        <a:srgbClr val="B2B2B2"/>
      </a:hlink>
      <a:folHlink>
        <a:srgbClr val="6A6A6A"/>
      </a:folHlink>
    </a:clrScheme>
    <a:fontScheme name="TD Whi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TD White 1">
        <a:dk1>
          <a:srgbClr val="000000"/>
        </a:dk1>
        <a:lt1>
          <a:srgbClr val="FFFFFF"/>
        </a:lt1>
        <a:dk2>
          <a:srgbClr val="00B624"/>
        </a:dk2>
        <a:lt2>
          <a:srgbClr val="6A737B"/>
        </a:lt2>
        <a:accent1>
          <a:srgbClr val="00B624"/>
        </a:accent1>
        <a:accent2>
          <a:srgbClr val="163D22"/>
        </a:accent2>
        <a:accent3>
          <a:srgbClr val="FFFFFF"/>
        </a:accent3>
        <a:accent4>
          <a:srgbClr val="000000"/>
        </a:accent4>
        <a:accent5>
          <a:srgbClr val="AAD7AC"/>
        </a:accent5>
        <a:accent6>
          <a:srgbClr val="13361E"/>
        </a:accent6>
        <a:hlink>
          <a:srgbClr val="B2B2B2"/>
        </a:hlink>
        <a:folHlink>
          <a:srgbClr val="6A6A6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27C5D3C634F23479A74325D79DAEB8F" ma:contentTypeVersion="0" ma:contentTypeDescription="Create a new document." ma:contentTypeScope="" ma:versionID="29a3ec83cf1ea3e59c13a9ad03b1da42">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272600D-A26A-43F6-BED5-047F21B727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A5D4A3B1-81DF-407D-AC41-15FDA79830E5}">
  <ds:schemaRefs>
    <ds:schemaRef ds:uri="http://schemas.microsoft.com/sharepoint/v3/contenttype/forms"/>
  </ds:schemaRefs>
</ds:datastoreItem>
</file>

<file path=customXml/itemProps3.xml><?xml version="1.0" encoding="utf-8"?>
<ds:datastoreItem xmlns:ds="http://schemas.openxmlformats.org/officeDocument/2006/customXml" ds:itemID="{69F131BD-70EC-49B2-9BA6-507E0CF4E8F0}">
  <ds:schemaRefs>
    <ds:schemaRef ds:uri="http://www.w3.org/XML/1998/namespace"/>
    <ds:schemaRef ds:uri="http://purl.org/dc/elements/1.1/"/>
    <ds:schemaRef ds:uri="http://schemas.microsoft.com/office/2006/metadata/properties"/>
    <ds:schemaRef ds:uri="http://schemas.microsoft.com/office/2006/documentManagement/types"/>
    <ds:schemaRef ds:uri="http://purl.org/dc/dcmitype/"/>
    <ds:schemaRef ds:uri="http://purl.org/dc/term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version for CTS distribution Change Ambassador_Q1 FY18_30-Dec-17 v4.1</Template>
  <TotalTime>14572</TotalTime>
  <Words>4299</Words>
  <Application>Microsoft Macintosh PowerPoint</Application>
  <PresentationFormat>On-screen Show (4:3)</PresentationFormat>
  <Paragraphs>584</Paragraphs>
  <Slides>64</Slides>
  <Notes>42</Notes>
  <HiddenSlides>4</HiddenSlides>
  <MMClips>1</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64</vt:i4>
      </vt:variant>
    </vt:vector>
  </HeadingPairs>
  <TitlesOfParts>
    <vt:vector size="75" baseType="lpstr">
      <vt:lpstr>American Typewriter</vt:lpstr>
      <vt:lpstr>Calibri</vt:lpstr>
      <vt:lpstr>Courier New</vt:lpstr>
      <vt:lpstr>LucidaGrande</vt:lpstr>
      <vt:lpstr>Mangal</vt:lpstr>
      <vt:lpstr>Menlo</vt:lpstr>
      <vt:lpstr>Times New Roman</vt:lpstr>
      <vt:lpstr>Wingdings</vt:lpstr>
      <vt:lpstr>Arial</vt:lpstr>
      <vt:lpstr>Executive</vt:lpstr>
      <vt:lpstr>Note</vt:lpstr>
      <vt:lpstr>Introduction to Angular Development</vt:lpstr>
      <vt:lpstr>Welcome!</vt:lpstr>
      <vt:lpstr>Prerequisites </vt:lpstr>
      <vt:lpstr>Schedule</vt:lpstr>
      <vt:lpstr>Who are we?</vt:lpstr>
      <vt:lpstr>Agenda</vt:lpstr>
      <vt:lpstr>What is Angular?</vt:lpstr>
      <vt:lpstr>Why Angular?</vt:lpstr>
      <vt:lpstr>Why a new Angular?</vt:lpstr>
      <vt:lpstr>The State of JavaScript Report</vt:lpstr>
      <vt:lpstr>The State of JavaScript – cont.</vt:lpstr>
      <vt:lpstr>Made with Angular</vt:lpstr>
      <vt:lpstr>Conceptual Overview</vt:lpstr>
      <vt:lpstr>The Main Building Blocks</vt:lpstr>
      <vt:lpstr>What are Angular Modules?</vt:lpstr>
      <vt:lpstr>What are Components?</vt:lpstr>
      <vt:lpstr>The Basic Component File</vt:lpstr>
      <vt:lpstr>Component</vt:lpstr>
      <vt:lpstr>Component</vt:lpstr>
      <vt:lpstr>Templates are the View</vt:lpstr>
      <vt:lpstr>Defining a Template of a Component</vt:lpstr>
      <vt:lpstr>Template</vt:lpstr>
      <vt:lpstr>Template</vt:lpstr>
      <vt:lpstr>Metadata</vt:lpstr>
      <vt:lpstr>Defining the Metadata</vt:lpstr>
      <vt:lpstr>Data Binding</vt:lpstr>
      <vt:lpstr>PowerPoint Presentation</vt:lpstr>
      <vt:lpstr>The Credit Cards List App</vt:lpstr>
      <vt:lpstr>PowerPoint Presentation</vt:lpstr>
      <vt:lpstr>Angular Directory Structure </vt:lpstr>
      <vt:lpstr>PowerPoint Presentation</vt:lpstr>
      <vt:lpstr>PowerPoint Presentation</vt:lpstr>
      <vt:lpstr>Class</vt:lpstr>
      <vt:lpstr>Class</vt:lpstr>
      <vt:lpstr>Imports</vt:lpstr>
      <vt:lpstr>Decorators</vt:lpstr>
      <vt:lpstr>Decorator</vt:lpstr>
      <vt:lpstr>Style</vt:lpstr>
      <vt:lpstr>PowerPoint Presentation</vt:lpstr>
      <vt:lpstr>PowerPoint Presentation</vt:lpstr>
      <vt:lpstr>PowerPoint Presentation</vt:lpstr>
      <vt:lpstr>PowerPoint Presentation</vt:lpstr>
      <vt:lpstr>Data Binding</vt:lpstr>
      <vt:lpstr>Template</vt:lpstr>
      <vt:lpstr>Card details Component</vt:lpstr>
      <vt:lpstr>Card Detail Component</vt:lpstr>
      <vt:lpstr>Card Detail template</vt:lpstr>
      <vt:lpstr>Services</vt:lpstr>
      <vt:lpstr>Generating the Service File</vt:lpstr>
      <vt:lpstr>Get Cards data</vt:lpstr>
      <vt:lpstr>Get Card data – cont.</vt:lpstr>
      <vt:lpstr>Importing the Service</vt:lpstr>
      <vt:lpstr>Using the Service in our Components</vt:lpstr>
      <vt:lpstr>Using the Service in our Components – cont.</vt:lpstr>
      <vt:lpstr>Routing</vt:lpstr>
      <vt:lpstr>Routing – Add AppRoutingModule</vt:lpstr>
      <vt:lpstr>Routing – Add AppRoutingModule</vt:lpstr>
      <vt:lpstr>Routing – Add AppRoutingModule</vt:lpstr>
      <vt:lpstr>Routing – Add Routes</vt:lpstr>
      <vt:lpstr>Routing – Add Routes</vt:lpstr>
      <vt:lpstr>Routing – Add routerLink to the component</vt:lpstr>
      <vt:lpstr>Routing – Add routerLink to the component</vt:lpstr>
      <vt:lpstr>Routing – Add routerLink to the component</vt:lpstr>
      <vt:lpstr>Thank You !</vt:lpstr>
    </vt:vector>
  </TitlesOfParts>
  <Company>TD</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Angular Development</dc:title>
  <dc:creator>Wang, Mengfei</dc:creator>
  <cp:keywords>Internal</cp:keywords>
  <cp:lastModifiedBy>Angela Choo</cp:lastModifiedBy>
  <cp:revision>192</cp:revision>
  <cp:lastPrinted>2018-04-19T12:05:10Z</cp:lastPrinted>
  <dcterms:created xsi:type="dcterms:W3CDTF">2018-03-09T15:06:41Z</dcterms:created>
  <dcterms:modified xsi:type="dcterms:W3CDTF">2018-04-19T12:07:04Z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0dce5075-611d-48ed-9f29-f78b6916df60</vt:lpwstr>
  </property>
  <property fmtid="{D5CDD505-2E9C-101B-9397-08002B2CF9AE}" pid="3" name="aliashDocumentMarking">
    <vt:lpwstr>Internal</vt:lpwstr>
  </property>
  <property fmtid="{D5CDD505-2E9C-101B-9397-08002B2CF9AE}" pid="4" name="ContentTypeId">
    <vt:lpwstr>0x010100D27C5D3C634F23479A74325D79DAEB8F</vt:lpwstr>
  </property>
  <property fmtid="{D5CDD505-2E9C-101B-9397-08002B2CF9AE}" pid="5" name="TDDCSClassification">
    <vt:lpwstr>Internal</vt:lpwstr>
  </property>
  <property fmtid="{D5CDD505-2E9C-101B-9397-08002B2CF9AE}" pid="6" name="kjhasxiQ">
    <vt:lpwstr>Internal</vt:lpwstr>
  </property>
</Properties>
</file>